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er" charset="1" panose="020B0502030000000004"/>
      <p:regular r:id="rId10"/>
    </p:embeddedFont>
    <p:embeddedFont>
      <p:font typeface="Inter Bold" charset="1" panose="020B0802030000000004"/>
      <p:regular r:id="rId11"/>
    </p:embeddedFont>
    <p:embeddedFont>
      <p:font typeface="Inter Italics" charset="1" panose="020B0502030000000004"/>
      <p:regular r:id="rId12"/>
    </p:embeddedFont>
    <p:embeddedFont>
      <p:font typeface="Inter Bold Italics" charset="1" panose="020B0802030000000004"/>
      <p:regular r:id="rId13"/>
    </p:embeddedFont>
    <p:embeddedFont>
      <p:font typeface="The Seasons" charset="1" panose="00000000000000000000"/>
      <p:regular r:id="rId14"/>
    </p:embeddedFont>
    <p:embeddedFont>
      <p:font typeface="The Seasons Bold" charset="1" panose="00000000000000000000"/>
      <p:regular r:id="rId15"/>
    </p:embeddedFont>
    <p:embeddedFont>
      <p:font typeface="The Seasons Italics" charset="1" panose="00000000000000000000"/>
      <p:regular r:id="rId16"/>
    </p:embeddedFont>
    <p:embeddedFont>
      <p:font typeface="The Seasons Bold Italics" charset="1" panose="00000000000000000000"/>
      <p:regular r:id="rId17"/>
    </p:embeddedFont>
    <p:embeddedFont>
      <p:font typeface="Nunito Sans Regular" charset="1" panose="00000500000000000000"/>
      <p:regular r:id="rId18"/>
    </p:embeddedFont>
    <p:embeddedFont>
      <p:font typeface="Nunito Sans Regular Bold" charset="1" panose="00000700000000000000"/>
      <p:regular r:id="rId19"/>
    </p:embeddedFont>
    <p:embeddedFont>
      <p:font typeface="Nunito Sans Regular Italics" charset="1" panose="00000500000000000000"/>
      <p:regular r:id="rId20"/>
    </p:embeddedFont>
    <p:embeddedFont>
      <p:font typeface="Nunito Sans Regular Bold Italics"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625" r="0" b="0"/>
          <a:stretch>
            <a:fillRect/>
          </a:stretch>
        </p:blipFill>
        <p:spPr>
          <a:xfrm flipH="false" flipV="false">
            <a:off x="0" y="0"/>
            <a:ext cx="18288000" cy="10287000"/>
          </a:xfrm>
          <a:prstGeom prst="rect">
            <a:avLst/>
          </a:prstGeom>
        </p:spPr>
      </p:pic>
      <p:grpSp>
        <p:nvGrpSpPr>
          <p:cNvPr name="Group 3" id="3"/>
          <p:cNvGrpSpPr/>
          <p:nvPr/>
        </p:nvGrpSpPr>
        <p:grpSpPr>
          <a:xfrm rot="0">
            <a:off x="1028700" y="1028700"/>
            <a:ext cx="16230600" cy="8229600"/>
            <a:chOff x="0" y="0"/>
            <a:chExt cx="21640800" cy="10972800"/>
          </a:xfrm>
        </p:grpSpPr>
        <p:sp>
          <p:nvSpPr>
            <p:cNvPr name="TextBox 4" id="4"/>
            <p:cNvSpPr txBox="true"/>
            <p:nvPr/>
          </p:nvSpPr>
          <p:spPr>
            <a:xfrm rot="0">
              <a:off x="4539252" y="3667125"/>
              <a:ext cx="12562296" cy="3419475"/>
            </a:xfrm>
            <a:prstGeom prst="rect">
              <a:avLst/>
            </a:prstGeom>
          </p:spPr>
          <p:txBody>
            <a:bodyPr anchor="t" rtlCol="false" tIns="0" lIns="0" bIns="0" rIns="0">
              <a:spAutoFit/>
            </a:bodyPr>
            <a:lstStyle/>
            <a:p>
              <a:pPr algn="ctr">
                <a:lnSpc>
                  <a:spcPts val="10080"/>
                </a:lnSpc>
              </a:pPr>
              <a:r>
                <a:rPr lang="en-US" sz="7200">
                  <a:solidFill>
                    <a:srgbClr val="FFFFFF"/>
                  </a:solidFill>
                  <a:latin typeface="The Seasons Bold"/>
                </a:rPr>
                <a:t>COW BREED CLASSIFICATION</a:t>
              </a:r>
            </a:p>
          </p:txBody>
        </p:sp>
        <p:sp>
          <p:nvSpPr>
            <p:cNvPr name="TextBox 5" id="5"/>
            <p:cNvSpPr txBox="true"/>
            <p:nvPr/>
          </p:nvSpPr>
          <p:spPr>
            <a:xfrm rot="0">
              <a:off x="0" y="-57150"/>
              <a:ext cx="5054124" cy="1943524"/>
            </a:xfrm>
            <a:prstGeom prst="rect">
              <a:avLst/>
            </a:prstGeom>
          </p:spPr>
          <p:txBody>
            <a:bodyPr anchor="t" rtlCol="false" tIns="0" lIns="0" bIns="0" rIns="0">
              <a:spAutoFit/>
            </a:bodyPr>
            <a:lstStyle/>
            <a:p>
              <a:pPr algn="ctr">
                <a:lnSpc>
                  <a:spcPts val="3919"/>
                </a:lnSpc>
              </a:pPr>
              <a:r>
                <a:rPr lang="en-US" sz="2799">
                  <a:solidFill>
                    <a:srgbClr val="FFFFFF"/>
                  </a:solidFill>
                  <a:latin typeface="Nunito Sans Regular Bold"/>
                </a:rPr>
                <a:t>PSIT</a:t>
              </a:r>
            </a:p>
            <a:p>
              <a:pPr algn="ctr">
                <a:lnSpc>
                  <a:spcPts val="3919"/>
                </a:lnSpc>
              </a:pPr>
              <a:r>
                <a:rPr lang="en-US" sz="2799">
                  <a:solidFill>
                    <a:srgbClr val="FFFFFF"/>
                  </a:solidFill>
                  <a:latin typeface="Nunito Sans Regular Bold"/>
                </a:rPr>
                <a:t>Bachelor of Technology</a:t>
              </a:r>
            </a:p>
            <a:p>
              <a:pPr algn="ctr">
                <a:lnSpc>
                  <a:spcPts val="3919"/>
                </a:lnSpc>
              </a:pPr>
              <a:r>
                <a:rPr lang="en-US" sz="2799">
                  <a:solidFill>
                    <a:srgbClr val="FFFFFF"/>
                  </a:solidFill>
                  <a:latin typeface="Nunito Sans Regular Bold"/>
                </a:rPr>
                <a:t>CSE(2022 - 23)</a:t>
              </a:r>
            </a:p>
          </p:txBody>
        </p:sp>
        <p:sp>
          <p:nvSpPr>
            <p:cNvPr name="TextBox 6" id="6"/>
            <p:cNvSpPr txBox="true"/>
            <p:nvPr/>
          </p:nvSpPr>
          <p:spPr>
            <a:xfrm rot="0">
              <a:off x="19410680" y="-57150"/>
              <a:ext cx="2230120" cy="1283124"/>
            </a:xfrm>
            <a:prstGeom prst="rect">
              <a:avLst/>
            </a:prstGeom>
          </p:spPr>
          <p:txBody>
            <a:bodyPr anchor="t" rtlCol="false" tIns="0" lIns="0" bIns="0" rIns="0">
              <a:spAutoFit/>
            </a:bodyPr>
            <a:lstStyle/>
            <a:p>
              <a:pPr algn="ctr">
                <a:lnSpc>
                  <a:spcPts val="3919"/>
                </a:lnSpc>
              </a:pPr>
              <a:r>
                <a:rPr lang="en-US" sz="2799">
                  <a:solidFill>
                    <a:srgbClr val="FFFFFF"/>
                  </a:solidFill>
                  <a:latin typeface="Nunito Sans Regular Bold"/>
                </a:rPr>
                <a:t>Project ID:</a:t>
              </a:r>
            </a:p>
            <a:p>
              <a:pPr algn="ctr">
                <a:lnSpc>
                  <a:spcPts val="3919"/>
                </a:lnSpc>
              </a:pPr>
              <a:r>
                <a:rPr lang="en-US" sz="2799">
                  <a:solidFill>
                    <a:srgbClr val="FFFFFF"/>
                  </a:solidFill>
                  <a:latin typeface="Nunito Sans Regular Bold"/>
                </a:rPr>
                <a:t>23 A 19</a:t>
              </a:r>
            </a:p>
          </p:txBody>
        </p:sp>
        <p:sp>
          <p:nvSpPr>
            <p:cNvPr name="TextBox 7" id="7"/>
            <p:cNvSpPr txBox="true"/>
            <p:nvPr/>
          </p:nvSpPr>
          <p:spPr>
            <a:xfrm rot="0">
              <a:off x="1192998" y="9393555"/>
              <a:ext cx="19254803" cy="1579245"/>
            </a:xfrm>
            <a:prstGeom prst="rect">
              <a:avLst/>
            </a:prstGeom>
          </p:spPr>
          <p:txBody>
            <a:bodyPr anchor="t" rtlCol="false" tIns="0" lIns="0" bIns="0" rIns="0">
              <a:spAutoFit/>
            </a:bodyPr>
            <a:lstStyle/>
            <a:p>
              <a:pPr algn="ctr">
                <a:lnSpc>
                  <a:spcPts val="5039"/>
                </a:lnSpc>
              </a:pPr>
              <a:r>
                <a:rPr lang="en-US" sz="2799" u="sng">
                  <a:solidFill>
                    <a:srgbClr val="FFFFFF"/>
                  </a:solidFill>
                  <a:latin typeface="Nunito Sans Regular"/>
                </a:rPr>
                <a:t>Submitted by:</a:t>
              </a:r>
              <a:r>
                <a:rPr lang="en-US" sz="2799">
                  <a:solidFill>
                    <a:srgbClr val="FFFFFF"/>
                  </a:solidFill>
                  <a:latin typeface="Nunito Sans Regular"/>
                </a:rPr>
                <a:t>    Ankit Kumar(1901640100054), Atharva Vishwakarma(1901640100082),</a:t>
              </a:r>
            </a:p>
            <a:p>
              <a:pPr algn="ctr">
                <a:lnSpc>
                  <a:spcPts val="5039"/>
                </a:lnSpc>
              </a:pPr>
              <a:r>
                <a:rPr lang="en-US" sz="2799">
                  <a:solidFill>
                    <a:srgbClr val="FFFFFF"/>
                  </a:solidFill>
                  <a:latin typeface="Nunito Sans Regular"/>
                </a:rPr>
                <a:t>                    Avanish Dubey (1901640100083), Sana Siddiqui (1901640100233)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96067" y="1028700"/>
            <a:ext cx="13286341" cy="6926609"/>
            <a:chOff x="0" y="0"/>
            <a:chExt cx="17715122" cy="9235479"/>
          </a:xfrm>
        </p:grpSpPr>
        <p:pic>
          <p:nvPicPr>
            <p:cNvPr name="Picture 3" id="3"/>
            <p:cNvPicPr>
              <a:picLocks noChangeAspect="true"/>
            </p:cNvPicPr>
            <p:nvPr/>
          </p:nvPicPr>
          <p:blipFill>
            <a:blip r:embed="rId2"/>
            <a:srcRect l="0" t="12755" r="0" b="0"/>
            <a:stretch>
              <a:fillRect/>
            </a:stretch>
          </p:blipFill>
          <p:spPr>
            <a:xfrm flipH="false" flipV="false" rot="0">
              <a:off x="0" y="2410439"/>
              <a:ext cx="17715122" cy="6825040"/>
            </a:xfrm>
            <a:prstGeom prst="rect">
              <a:avLst/>
            </a:prstGeom>
          </p:spPr>
        </p:pic>
        <p:sp>
          <p:nvSpPr>
            <p:cNvPr name="TextBox 4" id="4"/>
            <p:cNvSpPr txBox="true"/>
            <p:nvPr/>
          </p:nvSpPr>
          <p:spPr>
            <a:xfrm rot="0">
              <a:off x="8857561" y="4403937"/>
              <a:ext cx="12700" cy="1120140"/>
            </a:xfrm>
            <a:prstGeom prst="rect">
              <a:avLst/>
            </a:prstGeom>
          </p:spPr>
          <p:txBody>
            <a:bodyPr anchor="t" rtlCol="false" tIns="0" lIns="0" bIns="0" rIns="0">
              <a:spAutoFit/>
            </a:bodyPr>
            <a:lstStyle/>
            <a:p>
              <a:pPr algn="ctr">
                <a:lnSpc>
                  <a:spcPts val="6719"/>
                </a:lnSpc>
              </a:pPr>
            </a:p>
          </p:txBody>
        </p:sp>
        <p:sp>
          <p:nvSpPr>
            <p:cNvPr name="TextBox 5" id="5"/>
            <p:cNvSpPr txBox="true"/>
            <p:nvPr/>
          </p:nvSpPr>
          <p:spPr>
            <a:xfrm rot="0">
              <a:off x="2758783" y="-152400"/>
              <a:ext cx="12222956" cy="112014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The Seasons"/>
                </a:rPr>
                <a:t>MODEL </a:t>
              </a:r>
              <a:r>
                <a:rPr lang="en-US" sz="4800">
                  <a:solidFill>
                    <a:srgbClr val="000000"/>
                  </a:solidFill>
                  <a:latin typeface="The Seasons"/>
                </a:rPr>
                <a:t>WORKING FLOW-CHART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7062861"/>
            <a:chOff x="0" y="0"/>
            <a:chExt cx="21640800" cy="9417148"/>
          </a:xfrm>
        </p:grpSpPr>
        <p:pic>
          <p:nvPicPr>
            <p:cNvPr name="Picture 3" id="3"/>
            <p:cNvPicPr>
              <a:picLocks noChangeAspect="true"/>
            </p:cNvPicPr>
            <p:nvPr/>
          </p:nvPicPr>
          <p:blipFill>
            <a:blip r:embed="rId2"/>
            <a:srcRect l="0" t="0" r="0" b="0"/>
            <a:stretch>
              <a:fillRect/>
            </a:stretch>
          </p:blipFill>
          <p:spPr>
            <a:xfrm flipH="false" flipV="false" rot="0">
              <a:off x="0" y="2168812"/>
              <a:ext cx="21640800" cy="7248336"/>
            </a:xfrm>
            <a:prstGeom prst="rect">
              <a:avLst/>
            </a:prstGeom>
          </p:spPr>
        </p:pic>
        <p:sp>
          <p:nvSpPr>
            <p:cNvPr name="TextBox 4" id="4"/>
            <p:cNvSpPr txBox="true"/>
            <p:nvPr/>
          </p:nvSpPr>
          <p:spPr>
            <a:xfrm rot="0">
              <a:off x="10814050" y="4403937"/>
              <a:ext cx="12700" cy="1120140"/>
            </a:xfrm>
            <a:prstGeom prst="rect">
              <a:avLst/>
            </a:prstGeom>
          </p:spPr>
          <p:txBody>
            <a:bodyPr anchor="t" rtlCol="false" tIns="0" lIns="0" bIns="0" rIns="0">
              <a:spAutoFit/>
            </a:bodyPr>
            <a:lstStyle/>
            <a:p>
              <a:pPr algn="ctr">
                <a:lnSpc>
                  <a:spcPts val="6719"/>
                </a:lnSpc>
              </a:pPr>
            </a:p>
          </p:txBody>
        </p:sp>
        <p:sp>
          <p:nvSpPr>
            <p:cNvPr name="TextBox 5" id="5"/>
            <p:cNvSpPr txBox="true"/>
            <p:nvPr/>
          </p:nvSpPr>
          <p:spPr>
            <a:xfrm rot="0">
              <a:off x="3115304" y="-152400"/>
              <a:ext cx="15422892" cy="1120140"/>
            </a:xfrm>
            <a:prstGeom prst="rect">
              <a:avLst/>
            </a:prstGeom>
          </p:spPr>
          <p:txBody>
            <a:bodyPr anchor="t" rtlCol="false" tIns="0" lIns="0" bIns="0" rIns="0">
              <a:spAutoFit/>
            </a:bodyPr>
            <a:lstStyle/>
            <a:p>
              <a:pPr algn="ctr">
                <a:lnSpc>
                  <a:spcPts val="6719"/>
                </a:lnSpc>
                <a:spcBef>
                  <a:spcPct val="0"/>
                </a:spcBef>
              </a:pPr>
              <a:r>
                <a:rPr lang="en-US" sz="4800">
                  <a:solidFill>
                    <a:srgbClr val="000000"/>
                  </a:solidFill>
                  <a:latin typeface="The Seasons"/>
                </a:rPr>
                <a:t>UPLOAD IMAGE </a:t>
              </a:r>
              <a:r>
                <a:rPr lang="en-US" sz="4800">
                  <a:solidFill>
                    <a:srgbClr val="000000"/>
                  </a:solidFill>
                  <a:latin typeface="The Seasons"/>
                </a:rPr>
                <a:t>WORKING FLOW-CHART</a:t>
              </a: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355426"/>
            <a:ext cx="13012248" cy="6237729"/>
            <a:chOff x="0" y="0"/>
            <a:chExt cx="17349664" cy="8316972"/>
          </a:xfrm>
        </p:grpSpPr>
        <p:sp>
          <p:nvSpPr>
            <p:cNvPr name="TextBox 3" id="3"/>
            <p:cNvSpPr txBox="true"/>
            <p:nvPr/>
          </p:nvSpPr>
          <p:spPr>
            <a:xfrm rot="0">
              <a:off x="0" y="-152400"/>
              <a:ext cx="10201158" cy="1120140"/>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TECHNOLOGY USED</a:t>
              </a:r>
            </a:p>
          </p:txBody>
        </p:sp>
        <p:sp>
          <p:nvSpPr>
            <p:cNvPr name="TextBox 4" id="4"/>
            <p:cNvSpPr txBox="true"/>
            <p:nvPr/>
          </p:nvSpPr>
          <p:spPr>
            <a:xfrm rot="0">
              <a:off x="4291136" y="2772152"/>
              <a:ext cx="13058528" cy="5544820"/>
            </a:xfrm>
            <a:prstGeom prst="rect">
              <a:avLst/>
            </a:prstGeom>
          </p:spPr>
          <p:txBody>
            <a:bodyPr anchor="t" rtlCol="false" tIns="0" lIns="0" bIns="0" rIns="0">
              <a:spAutoFit/>
            </a:bodyPr>
            <a:lstStyle/>
            <a:p>
              <a:pPr algn="just">
                <a:lnSpc>
                  <a:spcPts val="3360"/>
                </a:lnSpc>
              </a:pPr>
              <a:r>
                <a:rPr lang="en-US" sz="2400" u="sng">
                  <a:solidFill>
                    <a:srgbClr val="504C44"/>
                  </a:solidFill>
                  <a:latin typeface="Nunito Sans Regular Bold"/>
                </a:rPr>
                <a:t>PYTHON</a:t>
              </a:r>
            </a:p>
            <a:p>
              <a:pPr algn="just">
                <a:lnSpc>
                  <a:spcPts val="3360"/>
                </a:lnSpc>
              </a:pPr>
            </a:p>
            <a:p>
              <a:pPr algn="just">
                <a:lnSpc>
                  <a:spcPts val="3360"/>
                </a:lnSpc>
              </a:pPr>
              <a:r>
                <a:rPr lang="en-US" sz="2400">
                  <a:solidFill>
                    <a:srgbClr val="504C44"/>
                  </a:solidFill>
                  <a:latin typeface="Nunito Sans Regular"/>
                </a:rPr>
                <a:t>Python is a high-level, interpreted programming language. Python is commonly used in scientific computing and data analysis due to libraries like NumPy, Pandas, and Matplotlib.</a:t>
              </a:r>
            </a:p>
            <a:p>
              <a:pPr algn="just">
                <a:lnSpc>
                  <a:spcPts val="3360"/>
                </a:lnSpc>
              </a:pPr>
            </a:p>
            <a:p>
              <a:pPr algn="just">
                <a:lnSpc>
                  <a:spcPts val="3360"/>
                </a:lnSpc>
              </a:pPr>
              <a:r>
                <a:rPr lang="en-US" sz="2400">
                  <a:solidFill>
                    <a:srgbClr val="504C44"/>
                  </a:solidFill>
                  <a:latin typeface="Nunito Sans Regular"/>
                </a:rPr>
                <a:t>Python's popularity has also surged in machine learning and artificial intelligence. Libraries such as TensorFlow, PyTorch, and scikit-learn provide powerful tools for developing machine learning models and performing deep learning tasks.</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378315"/>
            <a:ext cx="13080917" cy="5411105"/>
            <a:chOff x="0" y="0"/>
            <a:chExt cx="17441223" cy="7214806"/>
          </a:xfrm>
        </p:grpSpPr>
        <p:sp>
          <p:nvSpPr>
            <p:cNvPr name="TextBox 3" id="3"/>
            <p:cNvSpPr txBox="true"/>
            <p:nvPr/>
          </p:nvSpPr>
          <p:spPr>
            <a:xfrm rot="0">
              <a:off x="0" y="-152400"/>
              <a:ext cx="10201158" cy="1120140"/>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TECHNOLOGY USED</a:t>
              </a:r>
            </a:p>
          </p:txBody>
        </p:sp>
        <p:sp>
          <p:nvSpPr>
            <p:cNvPr name="TextBox 4" id="4"/>
            <p:cNvSpPr txBox="true"/>
            <p:nvPr/>
          </p:nvSpPr>
          <p:spPr>
            <a:xfrm rot="0">
              <a:off x="4199577" y="2787586"/>
              <a:ext cx="13241645" cy="4427220"/>
            </a:xfrm>
            <a:prstGeom prst="rect">
              <a:avLst/>
            </a:prstGeom>
          </p:spPr>
          <p:txBody>
            <a:bodyPr anchor="t" rtlCol="false" tIns="0" lIns="0" bIns="0" rIns="0">
              <a:spAutoFit/>
            </a:bodyPr>
            <a:lstStyle/>
            <a:p>
              <a:pPr algn="just">
                <a:lnSpc>
                  <a:spcPts val="3360"/>
                </a:lnSpc>
              </a:pPr>
              <a:r>
                <a:rPr lang="en-US" sz="2400" u="sng">
                  <a:solidFill>
                    <a:srgbClr val="504C44"/>
                  </a:solidFill>
                  <a:latin typeface="Nunito Sans Regular Bold"/>
                </a:rPr>
                <a:t>INCEPTION V3 MODEL</a:t>
              </a:r>
            </a:p>
            <a:p>
              <a:pPr algn="just">
                <a:lnSpc>
                  <a:spcPts val="3360"/>
                </a:lnSpc>
              </a:pPr>
            </a:p>
            <a:p>
              <a:pPr algn="just">
                <a:lnSpc>
                  <a:spcPts val="3360"/>
                </a:lnSpc>
              </a:pPr>
              <a:r>
                <a:rPr lang="en-US" sz="2400">
                  <a:solidFill>
                    <a:srgbClr val="504C44"/>
                  </a:solidFill>
                  <a:latin typeface="Nunito Sans Regular"/>
                </a:rPr>
                <a:t>Inception v3 is an image recognition model that has been shown to attain greater than 78.1% accuracy on the ImageNet dataset.</a:t>
              </a:r>
            </a:p>
            <a:p>
              <a:pPr algn="just">
                <a:lnSpc>
                  <a:spcPts val="3360"/>
                </a:lnSpc>
              </a:pPr>
            </a:p>
            <a:p>
              <a:pPr algn="just">
                <a:lnSpc>
                  <a:spcPts val="3360"/>
                </a:lnSpc>
              </a:pPr>
              <a:r>
                <a:rPr lang="en-US" sz="2400">
                  <a:solidFill>
                    <a:srgbClr val="504C44"/>
                  </a:solidFill>
                  <a:latin typeface="Nunito Sans Regular"/>
                </a:rPr>
                <a:t>The model itself is made up of symmetric and asymmetric building blocks, including convolutions, average pooling, max pooling, concatenations, dropouts, and fully connected layers.</a:t>
              </a:r>
            </a:p>
          </p:txBody>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376452"/>
            <a:ext cx="12988685" cy="6695833"/>
            <a:chOff x="0" y="0"/>
            <a:chExt cx="17318247" cy="8927778"/>
          </a:xfrm>
        </p:grpSpPr>
        <p:sp>
          <p:nvSpPr>
            <p:cNvPr name="TextBox 3" id="3"/>
            <p:cNvSpPr txBox="true"/>
            <p:nvPr/>
          </p:nvSpPr>
          <p:spPr>
            <a:xfrm rot="0">
              <a:off x="0" y="-152400"/>
              <a:ext cx="10201158" cy="1120140"/>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TECHNOLOGY USED</a:t>
              </a:r>
            </a:p>
          </p:txBody>
        </p:sp>
        <p:sp>
          <p:nvSpPr>
            <p:cNvPr name="TextBox 4" id="4"/>
            <p:cNvSpPr txBox="true"/>
            <p:nvPr/>
          </p:nvSpPr>
          <p:spPr>
            <a:xfrm rot="0">
              <a:off x="4064983" y="2824158"/>
              <a:ext cx="13253264" cy="6103620"/>
            </a:xfrm>
            <a:prstGeom prst="rect">
              <a:avLst/>
            </a:prstGeom>
          </p:spPr>
          <p:txBody>
            <a:bodyPr anchor="t" rtlCol="false" tIns="0" lIns="0" bIns="0" rIns="0">
              <a:spAutoFit/>
            </a:bodyPr>
            <a:lstStyle/>
            <a:p>
              <a:pPr algn="just">
                <a:lnSpc>
                  <a:spcPts val="3360"/>
                </a:lnSpc>
              </a:pPr>
              <a:r>
                <a:rPr lang="en-US" sz="2400" u="sng">
                  <a:solidFill>
                    <a:srgbClr val="504C44"/>
                  </a:solidFill>
                  <a:latin typeface="Nunito Sans Regular Bold"/>
                </a:rPr>
                <a:t>KERAS</a:t>
              </a:r>
            </a:p>
            <a:p>
              <a:pPr algn="just">
                <a:lnSpc>
                  <a:spcPts val="3360"/>
                </a:lnSpc>
              </a:pPr>
            </a:p>
            <a:p>
              <a:pPr algn="just">
                <a:lnSpc>
                  <a:spcPts val="3360"/>
                </a:lnSpc>
              </a:pPr>
              <a:r>
                <a:rPr lang="en-US" sz="2400">
                  <a:solidFill>
                    <a:srgbClr val="504C44"/>
                  </a:solidFill>
                  <a:latin typeface="Nunito Sans Regular"/>
                </a:rPr>
                <a:t>Keras is an open-source software library that provides a Python interface for artificial neural networks.</a:t>
              </a:r>
            </a:p>
            <a:p>
              <a:pPr algn="just">
                <a:lnSpc>
                  <a:spcPts val="3360"/>
                </a:lnSpc>
              </a:pPr>
            </a:p>
            <a:p>
              <a:pPr algn="just">
                <a:lnSpc>
                  <a:spcPts val="3360"/>
                </a:lnSpc>
              </a:pPr>
              <a:r>
                <a:rPr lang="en-US" sz="2400" u="sng">
                  <a:solidFill>
                    <a:srgbClr val="504C44"/>
                  </a:solidFill>
                  <a:latin typeface="Nunito Sans Regular Bold"/>
                </a:rPr>
                <a:t>TENSORFLOW</a:t>
              </a:r>
            </a:p>
            <a:p>
              <a:pPr algn="just">
                <a:lnSpc>
                  <a:spcPts val="3360"/>
                </a:lnSpc>
              </a:pPr>
            </a:p>
            <a:p>
              <a:pPr algn="just">
                <a:lnSpc>
                  <a:spcPts val="3360"/>
                </a:lnSpc>
              </a:pPr>
              <a:r>
                <a:rPr lang="en-US" sz="2400">
                  <a:solidFill>
                    <a:srgbClr val="504C44"/>
                  </a:solidFill>
                  <a:latin typeface="Nunito Sans Regular"/>
                </a:rPr>
                <a:t>TensorFlow is an open-source software library for dataflow and differentiable programming across a range of tasks. It is a symbolic math library and is also used for machine learning applications such as neural networks. </a:t>
              </a: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1203026"/>
            <a:ext cx="7650868" cy="878205"/>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TECHNOLOGY USED</a:t>
            </a:r>
          </a:p>
        </p:txBody>
      </p:sp>
      <p:sp>
        <p:nvSpPr>
          <p:cNvPr name="TextBox 3" id="3"/>
          <p:cNvSpPr txBox="true"/>
          <p:nvPr/>
        </p:nvSpPr>
        <p:spPr>
          <a:xfrm rot="0">
            <a:off x="3727677" y="3169096"/>
            <a:ext cx="10832646" cy="5425440"/>
          </a:xfrm>
          <a:prstGeom prst="rect">
            <a:avLst/>
          </a:prstGeom>
        </p:spPr>
        <p:txBody>
          <a:bodyPr anchor="t" rtlCol="false" tIns="0" lIns="0" bIns="0" rIns="0">
            <a:spAutoFit/>
          </a:bodyPr>
          <a:lstStyle/>
          <a:p>
            <a:pPr algn="just">
              <a:lnSpc>
                <a:spcPts val="3360"/>
              </a:lnSpc>
            </a:pPr>
            <a:r>
              <a:rPr lang="en-US" sz="2400" u="sng">
                <a:solidFill>
                  <a:srgbClr val="504C44"/>
                </a:solidFill>
                <a:latin typeface="Nunito Sans Regular Bold"/>
              </a:rPr>
              <a:t>DJANGO FRAMEWORK</a:t>
            </a:r>
          </a:p>
          <a:p>
            <a:pPr algn="just">
              <a:lnSpc>
                <a:spcPts val="3360"/>
              </a:lnSpc>
            </a:pPr>
          </a:p>
          <a:p>
            <a:pPr algn="just">
              <a:lnSpc>
                <a:spcPts val="3360"/>
              </a:lnSpc>
            </a:pPr>
            <a:r>
              <a:rPr lang="en-US" sz="2400">
                <a:solidFill>
                  <a:srgbClr val="504C44"/>
                </a:solidFill>
                <a:latin typeface="Nunito Sans Regular"/>
              </a:rPr>
              <a:t>Django is a web framework that is written in Python and follows the model template-views (MTV) architectural pattern.</a:t>
            </a:r>
          </a:p>
          <a:p>
            <a:pPr algn="just">
              <a:lnSpc>
                <a:spcPts val="3360"/>
              </a:lnSpc>
            </a:pPr>
          </a:p>
          <a:p>
            <a:pPr algn="just">
              <a:lnSpc>
                <a:spcPts val="3360"/>
              </a:lnSpc>
            </a:pPr>
            <a:r>
              <a:rPr lang="en-US" sz="2400" u="sng">
                <a:solidFill>
                  <a:srgbClr val="504C44"/>
                </a:solidFill>
                <a:latin typeface="Nunito Sans Regular Bold"/>
              </a:rPr>
              <a:t>HTML &amp; CSS</a:t>
            </a:r>
          </a:p>
          <a:p>
            <a:pPr algn="just">
              <a:lnSpc>
                <a:spcPts val="3360"/>
              </a:lnSpc>
            </a:pPr>
          </a:p>
          <a:p>
            <a:pPr algn="just">
              <a:lnSpc>
                <a:spcPts val="3360"/>
              </a:lnSpc>
            </a:pPr>
            <a:r>
              <a:rPr lang="en-US" sz="2400">
                <a:solidFill>
                  <a:srgbClr val="504C44"/>
                </a:solidFill>
                <a:latin typeface="Nunito Sans Regular"/>
              </a:rPr>
              <a:t>HTML (Hyper Text Markup Language) is a fundamental language for building web pages and applications. It provides a structured way to organize and present content on the World Wide Web.</a:t>
            </a:r>
          </a:p>
          <a:p>
            <a:pPr algn="just">
              <a:lnSpc>
                <a:spcPts val="3360"/>
              </a:lnSpc>
            </a:pPr>
          </a:p>
          <a:p>
            <a:pPr algn="just">
              <a:lnSpc>
                <a:spcPts val="3360"/>
              </a:lnSpc>
            </a:pPr>
            <a:r>
              <a:rPr lang="en-US" sz="2400">
                <a:solidFill>
                  <a:srgbClr val="504C44"/>
                </a:solidFill>
                <a:latin typeface="Nunito Sans Regular"/>
              </a:rPr>
              <a:t>CSS (Cascading Style Sheets) is a powerful language used to define the visual appearance and layout of web documents.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1028700" y="1196831"/>
            <a:ext cx="7650868" cy="878205"/>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TECHNOLOGY USED</a:t>
            </a:r>
          </a:p>
        </p:txBody>
      </p:sp>
      <p:sp>
        <p:nvSpPr>
          <p:cNvPr name="TextBox 3" id="3"/>
          <p:cNvSpPr txBox="true"/>
          <p:nvPr/>
        </p:nvSpPr>
        <p:spPr>
          <a:xfrm rot="0">
            <a:off x="4269299" y="3348941"/>
            <a:ext cx="9749402" cy="4587240"/>
          </a:xfrm>
          <a:prstGeom prst="rect">
            <a:avLst/>
          </a:prstGeom>
        </p:spPr>
        <p:txBody>
          <a:bodyPr anchor="t" rtlCol="false" tIns="0" lIns="0" bIns="0" rIns="0">
            <a:spAutoFit/>
          </a:bodyPr>
          <a:lstStyle/>
          <a:p>
            <a:pPr algn="just">
              <a:lnSpc>
                <a:spcPts val="3360"/>
              </a:lnSpc>
            </a:pPr>
            <a:r>
              <a:rPr lang="en-US" sz="2400" u="sng">
                <a:solidFill>
                  <a:srgbClr val="504C44"/>
                </a:solidFill>
                <a:latin typeface="Nunito Sans Regular Bold"/>
              </a:rPr>
              <a:t>API</a:t>
            </a:r>
          </a:p>
          <a:p>
            <a:pPr algn="just">
              <a:lnSpc>
                <a:spcPts val="3360"/>
              </a:lnSpc>
            </a:pPr>
          </a:p>
          <a:p>
            <a:pPr algn="just">
              <a:lnSpc>
                <a:spcPts val="3360"/>
              </a:lnSpc>
            </a:pPr>
            <a:r>
              <a:rPr lang="en-US" sz="2400">
                <a:solidFill>
                  <a:srgbClr val="504C44"/>
                </a:solidFill>
                <a:latin typeface="Nunito Sans Regular"/>
              </a:rPr>
              <a:t>An Application Programming Interface (API) is a set of rules and protocols that allows different software applications to communicate and interact with each other.</a:t>
            </a:r>
          </a:p>
          <a:p>
            <a:pPr algn="just">
              <a:lnSpc>
                <a:spcPts val="3360"/>
              </a:lnSpc>
            </a:pPr>
          </a:p>
          <a:p>
            <a:pPr algn="just">
              <a:lnSpc>
                <a:spcPts val="3360"/>
              </a:lnSpc>
            </a:pPr>
            <a:r>
              <a:rPr lang="en-US" sz="2400" u="sng">
                <a:solidFill>
                  <a:srgbClr val="504C44"/>
                </a:solidFill>
                <a:latin typeface="Nunito Sans Regular Bold"/>
              </a:rPr>
              <a:t>SQLITE3 DATABASE</a:t>
            </a:r>
          </a:p>
          <a:p>
            <a:pPr algn="just">
              <a:lnSpc>
                <a:spcPts val="3360"/>
              </a:lnSpc>
            </a:pPr>
          </a:p>
          <a:p>
            <a:pPr algn="just">
              <a:lnSpc>
                <a:spcPts val="3360"/>
              </a:lnSpc>
            </a:pPr>
            <a:r>
              <a:rPr lang="en-US" sz="2400">
                <a:solidFill>
                  <a:srgbClr val="504C44"/>
                </a:solidFill>
                <a:latin typeface="Nunito Sans Regular"/>
              </a:rPr>
              <a:t>SQLite3 is a lightweight and self-contained database engine that can store data in a single file. It is the default database for Django projects and can be used for development and testing purposes.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91073" y="3128964"/>
            <a:ext cx="5607771" cy="402907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21218" y="3128964"/>
            <a:ext cx="6754840" cy="4029072"/>
          </a:xfrm>
          <a:prstGeom prst="rect">
            <a:avLst/>
          </a:prstGeom>
        </p:spPr>
      </p:pic>
      <p:sp>
        <p:nvSpPr>
          <p:cNvPr name="TextBox 4" id="4"/>
          <p:cNvSpPr txBox="true"/>
          <p:nvPr/>
        </p:nvSpPr>
        <p:spPr>
          <a:xfrm rot="0">
            <a:off x="7456733" y="876300"/>
            <a:ext cx="3374533" cy="878205"/>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RESULT</a:t>
            </a:r>
          </a:p>
        </p:txBody>
      </p:sp>
      <p:sp>
        <p:nvSpPr>
          <p:cNvPr name="TextBox 5" id="5"/>
          <p:cNvSpPr txBox="true"/>
          <p:nvPr/>
        </p:nvSpPr>
        <p:spPr>
          <a:xfrm rot="0">
            <a:off x="3023830" y="7572986"/>
            <a:ext cx="3461861"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Initialized Inception V3 Model </a:t>
            </a:r>
          </a:p>
        </p:txBody>
      </p:sp>
      <p:sp>
        <p:nvSpPr>
          <p:cNvPr name="TextBox 6" id="6"/>
          <p:cNvSpPr txBox="true"/>
          <p:nvPr/>
        </p:nvSpPr>
        <p:spPr>
          <a:xfrm rot="0">
            <a:off x="12616670" y="7572986"/>
            <a:ext cx="1963936"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 Model Accuracy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98521" y="2822577"/>
            <a:ext cx="3072771" cy="464184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628800" y="3234445"/>
            <a:ext cx="9630500" cy="3818110"/>
          </a:xfrm>
          <a:prstGeom prst="rect">
            <a:avLst/>
          </a:prstGeom>
        </p:spPr>
      </p:pic>
      <p:sp>
        <p:nvSpPr>
          <p:cNvPr name="TextBox 4" id="4"/>
          <p:cNvSpPr txBox="true"/>
          <p:nvPr/>
        </p:nvSpPr>
        <p:spPr>
          <a:xfrm rot="0">
            <a:off x="7349078" y="876300"/>
            <a:ext cx="3589844" cy="878205"/>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RESULT</a:t>
            </a:r>
          </a:p>
        </p:txBody>
      </p:sp>
      <p:sp>
        <p:nvSpPr>
          <p:cNvPr name="TextBox 5" id="5"/>
          <p:cNvSpPr txBox="true"/>
          <p:nvPr/>
        </p:nvSpPr>
        <p:spPr>
          <a:xfrm rot="0">
            <a:off x="10877743" y="7426323"/>
            <a:ext cx="4061222"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 Accuracy and Loss Function Graph</a:t>
            </a:r>
          </a:p>
        </p:txBody>
      </p:sp>
      <p:sp>
        <p:nvSpPr>
          <p:cNvPr name="TextBox 6" id="6"/>
          <p:cNvSpPr txBox="true"/>
          <p:nvPr/>
        </p:nvSpPr>
        <p:spPr>
          <a:xfrm rot="0">
            <a:off x="1993890" y="7727947"/>
            <a:ext cx="3882033"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Target Label and Prediction Table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13120" y="2351312"/>
            <a:ext cx="13061760" cy="5584376"/>
          </a:xfrm>
          <a:prstGeom prst="rect">
            <a:avLst/>
          </a:prstGeom>
        </p:spPr>
      </p:pic>
      <p:sp>
        <p:nvSpPr>
          <p:cNvPr name="TextBox 3" id="3"/>
          <p:cNvSpPr txBox="true"/>
          <p:nvPr/>
        </p:nvSpPr>
        <p:spPr>
          <a:xfrm rot="0">
            <a:off x="7432810" y="876300"/>
            <a:ext cx="3422380" cy="878205"/>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RESULT</a:t>
            </a:r>
          </a:p>
        </p:txBody>
      </p:sp>
      <p:sp>
        <p:nvSpPr>
          <p:cNvPr name="TextBox 4" id="4"/>
          <p:cNvSpPr txBox="true"/>
          <p:nvPr/>
        </p:nvSpPr>
        <p:spPr>
          <a:xfrm rot="0">
            <a:off x="6573720" y="8497663"/>
            <a:ext cx="5644142"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 Predicting Images along Their Confidence Level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559853" y="2229725"/>
            <a:ext cx="12534362" cy="5827550"/>
            <a:chOff x="0" y="0"/>
            <a:chExt cx="16712482" cy="7770066"/>
          </a:xfrm>
        </p:grpSpPr>
        <p:sp>
          <p:nvSpPr>
            <p:cNvPr name="TextBox 3" id="3"/>
            <p:cNvSpPr txBox="true"/>
            <p:nvPr/>
          </p:nvSpPr>
          <p:spPr>
            <a:xfrm rot="0">
              <a:off x="1282854" y="-123825"/>
              <a:ext cx="12325350" cy="928158"/>
            </a:xfrm>
            <a:prstGeom prst="rect">
              <a:avLst/>
            </a:prstGeom>
          </p:spPr>
          <p:txBody>
            <a:bodyPr anchor="t" rtlCol="false" tIns="0" lIns="0" bIns="0" rIns="0">
              <a:spAutoFit/>
            </a:bodyPr>
            <a:lstStyle/>
            <a:p>
              <a:pPr algn="ctr">
                <a:lnSpc>
                  <a:spcPts val="5599"/>
                </a:lnSpc>
              </a:pPr>
              <a:r>
                <a:rPr lang="en-US" sz="3999" spc="799">
                  <a:solidFill>
                    <a:srgbClr val="504C44"/>
                  </a:solidFill>
                  <a:latin typeface="The Seasons"/>
                </a:rPr>
                <a:t>TABLE OF CONTENTS</a:t>
              </a:r>
            </a:p>
          </p:txBody>
        </p:sp>
        <p:sp>
          <p:nvSpPr>
            <p:cNvPr name="TextBox 4" id="4"/>
            <p:cNvSpPr txBox="true"/>
            <p:nvPr/>
          </p:nvSpPr>
          <p:spPr>
            <a:xfrm rot="0">
              <a:off x="1781179" y="1898915"/>
              <a:ext cx="2281048"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Introduction</a:t>
              </a:r>
            </a:p>
          </p:txBody>
        </p:sp>
        <p:sp>
          <p:nvSpPr>
            <p:cNvPr name="TextBox 5" id="5"/>
            <p:cNvSpPr txBox="true"/>
            <p:nvPr/>
          </p:nvSpPr>
          <p:spPr>
            <a:xfrm rot="0">
              <a:off x="0" y="1728290"/>
              <a:ext cx="1513480" cy="1194267"/>
            </a:xfrm>
            <a:prstGeom prst="rect">
              <a:avLst/>
            </a:prstGeom>
          </p:spPr>
          <p:txBody>
            <a:bodyPr anchor="t" rtlCol="false" tIns="0" lIns="0" bIns="0" rIns="0">
              <a:spAutoFit/>
            </a:bodyPr>
            <a:lstStyle/>
            <a:p>
              <a:pPr algn="ctr">
                <a:lnSpc>
                  <a:spcPts val="7593"/>
                </a:lnSpc>
              </a:pPr>
              <a:r>
                <a:rPr lang="en-US" sz="5423">
                  <a:solidFill>
                    <a:srgbClr val="886352">
                      <a:alpha val="48627"/>
                    </a:srgbClr>
                  </a:solidFill>
                  <a:latin typeface="Nunito Sans Regular"/>
                </a:rPr>
                <a:t>01</a:t>
              </a:r>
            </a:p>
          </p:txBody>
        </p:sp>
        <p:sp>
          <p:nvSpPr>
            <p:cNvPr name="TextBox 6" id="6"/>
            <p:cNvSpPr txBox="true"/>
            <p:nvPr/>
          </p:nvSpPr>
          <p:spPr>
            <a:xfrm rot="0">
              <a:off x="1781179" y="3512158"/>
              <a:ext cx="1874736"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Objective</a:t>
              </a:r>
            </a:p>
          </p:txBody>
        </p:sp>
        <p:sp>
          <p:nvSpPr>
            <p:cNvPr name="TextBox 7" id="7"/>
            <p:cNvSpPr txBox="true"/>
            <p:nvPr/>
          </p:nvSpPr>
          <p:spPr>
            <a:xfrm rot="0">
              <a:off x="0" y="3341533"/>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02</a:t>
              </a:r>
            </a:p>
          </p:txBody>
        </p:sp>
        <p:sp>
          <p:nvSpPr>
            <p:cNvPr name="TextBox 8" id="8"/>
            <p:cNvSpPr txBox="true"/>
            <p:nvPr/>
          </p:nvSpPr>
          <p:spPr>
            <a:xfrm rot="0">
              <a:off x="1781179" y="5129291"/>
              <a:ext cx="2478901"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Methodology</a:t>
              </a:r>
            </a:p>
          </p:txBody>
        </p:sp>
        <p:sp>
          <p:nvSpPr>
            <p:cNvPr name="TextBox 9" id="9"/>
            <p:cNvSpPr txBox="true"/>
            <p:nvPr/>
          </p:nvSpPr>
          <p:spPr>
            <a:xfrm rot="0">
              <a:off x="0" y="4958666"/>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03</a:t>
              </a:r>
            </a:p>
          </p:txBody>
        </p:sp>
        <p:sp>
          <p:nvSpPr>
            <p:cNvPr name="TextBox 10" id="10"/>
            <p:cNvSpPr txBox="true"/>
            <p:nvPr/>
          </p:nvSpPr>
          <p:spPr>
            <a:xfrm rot="0">
              <a:off x="1781179" y="6746425"/>
              <a:ext cx="4455376"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Transfer Learning</a:t>
              </a:r>
            </a:p>
          </p:txBody>
        </p:sp>
        <p:sp>
          <p:nvSpPr>
            <p:cNvPr name="TextBox 11" id="11"/>
            <p:cNvSpPr txBox="true"/>
            <p:nvPr/>
          </p:nvSpPr>
          <p:spPr>
            <a:xfrm rot="0">
              <a:off x="0" y="6575800"/>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04</a:t>
              </a:r>
            </a:p>
          </p:txBody>
        </p:sp>
        <p:sp>
          <p:nvSpPr>
            <p:cNvPr name="TextBox 12" id="12"/>
            <p:cNvSpPr txBox="true"/>
            <p:nvPr/>
          </p:nvSpPr>
          <p:spPr>
            <a:xfrm rot="0">
              <a:off x="12223897" y="1898915"/>
              <a:ext cx="1894721"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Flowchart</a:t>
              </a:r>
            </a:p>
          </p:txBody>
        </p:sp>
        <p:sp>
          <p:nvSpPr>
            <p:cNvPr name="TextBox 13" id="13"/>
            <p:cNvSpPr txBox="true"/>
            <p:nvPr/>
          </p:nvSpPr>
          <p:spPr>
            <a:xfrm rot="0">
              <a:off x="10442718" y="1728290"/>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05</a:t>
              </a:r>
            </a:p>
          </p:txBody>
        </p:sp>
        <p:sp>
          <p:nvSpPr>
            <p:cNvPr name="TextBox 14" id="14"/>
            <p:cNvSpPr txBox="true"/>
            <p:nvPr/>
          </p:nvSpPr>
          <p:spPr>
            <a:xfrm rot="0">
              <a:off x="12223897" y="3512158"/>
              <a:ext cx="3252545"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Technology Used</a:t>
              </a:r>
            </a:p>
          </p:txBody>
        </p:sp>
        <p:sp>
          <p:nvSpPr>
            <p:cNvPr name="TextBox 15" id="15"/>
            <p:cNvSpPr txBox="true"/>
            <p:nvPr/>
          </p:nvSpPr>
          <p:spPr>
            <a:xfrm rot="0">
              <a:off x="10442718" y="3341533"/>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06</a:t>
              </a:r>
            </a:p>
          </p:txBody>
        </p:sp>
        <p:sp>
          <p:nvSpPr>
            <p:cNvPr name="TextBox 16" id="16"/>
            <p:cNvSpPr txBox="true"/>
            <p:nvPr/>
          </p:nvSpPr>
          <p:spPr>
            <a:xfrm rot="0">
              <a:off x="12223897" y="5129291"/>
              <a:ext cx="3080674"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Results</a:t>
              </a:r>
            </a:p>
          </p:txBody>
        </p:sp>
        <p:sp>
          <p:nvSpPr>
            <p:cNvPr name="TextBox 17" id="17"/>
            <p:cNvSpPr txBox="true"/>
            <p:nvPr/>
          </p:nvSpPr>
          <p:spPr>
            <a:xfrm rot="0">
              <a:off x="10442718" y="4958666"/>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07</a:t>
              </a:r>
            </a:p>
          </p:txBody>
        </p:sp>
        <p:sp>
          <p:nvSpPr>
            <p:cNvPr name="TextBox 18" id="18"/>
            <p:cNvSpPr txBox="true"/>
            <p:nvPr/>
          </p:nvSpPr>
          <p:spPr>
            <a:xfrm rot="0">
              <a:off x="12223897" y="6746425"/>
              <a:ext cx="4488586" cy="51562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Use Cases &amp; Conclusion</a:t>
              </a:r>
            </a:p>
          </p:txBody>
        </p:sp>
        <p:sp>
          <p:nvSpPr>
            <p:cNvPr name="TextBox 19" id="19"/>
            <p:cNvSpPr txBox="true"/>
            <p:nvPr/>
          </p:nvSpPr>
          <p:spPr>
            <a:xfrm rot="0">
              <a:off x="10442718" y="6575800"/>
              <a:ext cx="1513480" cy="1194267"/>
            </a:xfrm>
            <a:prstGeom prst="rect">
              <a:avLst/>
            </a:prstGeom>
          </p:spPr>
          <p:txBody>
            <a:bodyPr anchor="t" rtlCol="false" tIns="0" lIns="0" bIns="0" rIns="0">
              <a:spAutoFit/>
            </a:bodyPr>
            <a:lstStyle/>
            <a:p>
              <a:pPr algn="ctr">
                <a:lnSpc>
                  <a:spcPts val="7593"/>
                </a:lnSpc>
              </a:pPr>
              <a:r>
                <a:rPr lang="en-US" sz="5423">
                  <a:solidFill>
                    <a:srgbClr val="886352">
                      <a:alpha val="49804"/>
                    </a:srgbClr>
                  </a:solidFill>
                  <a:latin typeface="Nunito Sans Regular"/>
                </a:rPr>
                <a:t>08</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226697"/>
            <a:ext cx="7923061" cy="383360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336239" y="3226697"/>
            <a:ext cx="7923061" cy="3812973"/>
          </a:xfrm>
          <a:prstGeom prst="rect">
            <a:avLst/>
          </a:prstGeom>
        </p:spPr>
      </p:pic>
      <p:sp>
        <p:nvSpPr>
          <p:cNvPr name="TextBox 4" id="4"/>
          <p:cNvSpPr txBox="true"/>
          <p:nvPr/>
        </p:nvSpPr>
        <p:spPr>
          <a:xfrm rot="0">
            <a:off x="7229460" y="876300"/>
            <a:ext cx="3829079" cy="878205"/>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RESULT</a:t>
            </a:r>
          </a:p>
        </p:txBody>
      </p:sp>
      <p:sp>
        <p:nvSpPr>
          <p:cNvPr name="TextBox 5" id="5"/>
          <p:cNvSpPr txBox="true"/>
          <p:nvPr/>
        </p:nvSpPr>
        <p:spPr>
          <a:xfrm rot="0">
            <a:off x="7689034" y="7649516"/>
            <a:ext cx="2909931"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Home page Screenshots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237013"/>
            <a:ext cx="7888910" cy="381297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293132" y="3237013"/>
            <a:ext cx="7966168" cy="3812973"/>
          </a:xfrm>
          <a:prstGeom prst="rect">
            <a:avLst/>
          </a:prstGeom>
        </p:spPr>
      </p:pic>
      <p:sp>
        <p:nvSpPr>
          <p:cNvPr name="TextBox 4" id="4"/>
          <p:cNvSpPr txBox="true"/>
          <p:nvPr/>
        </p:nvSpPr>
        <p:spPr>
          <a:xfrm rot="0">
            <a:off x="7695968" y="876300"/>
            <a:ext cx="2896064" cy="878205"/>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RESULT</a:t>
            </a:r>
          </a:p>
        </p:txBody>
      </p:sp>
      <p:sp>
        <p:nvSpPr>
          <p:cNvPr name="TextBox 5" id="5"/>
          <p:cNvSpPr txBox="true"/>
          <p:nvPr/>
        </p:nvSpPr>
        <p:spPr>
          <a:xfrm rot="0">
            <a:off x="7116642" y="7573205"/>
            <a:ext cx="4054716" cy="339725"/>
          </a:xfrm>
          <a:prstGeom prst="rect">
            <a:avLst/>
          </a:prstGeom>
        </p:spPr>
        <p:txBody>
          <a:bodyPr anchor="t" rtlCol="false" tIns="0" lIns="0" bIns="0" rIns="0">
            <a:spAutoFit/>
          </a:bodyPr>
          <a:lstStyle/>
          <a:p>
            <a:pPr algn="ctr">
              <a:lnSpc>
                <a:spcPts val="2800"/>
              </a:lnSpc>
            </a:pPr>
            <a:r>
              <a:rPr lang="en-US" sz="2000">
                <a:solidFill>
                  <a:srgbClr val="000000"/>
                </a:solidFill>
                <a:latin typeface="Nunito Sans Regular Bold"/>
              </a:rPr>
              <a:t>Upload &amp; Detail page Screenshots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724085" y="2343790"/>
            <a:ext cx="12839830" cy="5599421"/>
            <a:chOff x="0" y="0"/>
            <a:chExt cx="17119773" cy="7465895"/>
          </a:xfrm>
        </p:grpSpPr>
        <p:sp>
          <p:nvSpPr>
            <p:cNvPr name="TextBox 3" id="3"/>
            <p:cNvSpPr txBox="true"/>
            <p:nvPr/>
          </p:nvSpPr>
          <p:spPr>
            <a:xfrm rot="0">
              <a:off x="6486373" y="-152400"/>
              <a:ext cx="4147026" cy="1120140"/>
            </a:xfrm>
            <a:prstGeom prst="rect">
              <a:avLst/>
            </a:prstGeom>
          </p:spPr>
          <p:txBody>
            <a:bodyPr anchor="t" rtlCol="false" tIns="0" lIns="0" bIns="0" rIns="0">
              <a:spAutoFit/>
            </a:bodyPr>
            <a:lstStyle/>
            <a:p>
              <a:pPr algn="ctr">
                <a:lnSpc>
                  <a:spcPts val="6719"/>
                </a:lnSpc>
              </a:pPr>
              <a:r>
                <a:rPr lang="en-US" sz="4800">
                  <a:solidFill>
                    <a:srgbClr val="000000"/>
                  </a:solidFill>
                  <a:latin typeface="The Seasons"/>
                </a:rPr>
                <a:t>USE CASES</a:t>
              </a:r>
            </a:p>
          </p:txBody>
        </p:sp>
        <p:sp>
          <p:nvSpPr>
            <p:cNvPr name="TextBox 4" id="4"/>
            <p:cNvSpPr txBox="true"/>
            <p:nvPr/>
          </p:nvSpPr>
          <p:spPr>
            <a:xfrm rot="0">
              <a:off x="0" y="2479875"/>
              <a:ext cx="17119773" cy="4986020"/>
            </a:xfrm>
            <a:prstGeom prst="rect">
              <a:avLst/>
            </a:prstGeom>
          </p:spPr>
          <p:txBody>
            <a:bodyPr anchor="t" rtlCol="false" tIns="0" lIns="0" bIns="0" rIns="0">
              <a:spAutoFit/>
            </a:bodyPr>
            <a:lstStyle/>
            <a:p>
              <a:pPr algn="just">
                <a:lnSpc>
                  <a:spcPts val="3359"/>
                </a:lnSpc>
              </a:pPr>
              <a:r>
                <a:rPr lang="en-US" sz="2400">
                  <a:solidFill>
                    <a:srgbClr val="000000"/>
                  </a:solidFill>
                  <a:latin typeface="Nunito Sans Regular"/>
                </a:rPr>
                <a:t>1. Farmers and breeders to identify and classify their cattle breeds and manage their herd more efficiently and effectively.</a:t>
              </a:r>
            </a:p>
            <a:p>
              <a:pPr algn="just">
                <a:lnSpc>
                  <a:spcPts val="3359"/>
                </a:lnSpc>
              </a:pPr>
            </a:p>
            <a:p>
              <a:pPr algn="just">
                <a:lnSpc>
                  <a:spcPts val="3359"/>
                </a:lnSpc>
              </a:pPr>
              <a:r>
                <a:rPr lang="en-US" sz="2400">
                  <a:solidFill>
                    <a:srgbClr val="000000"/>
                  </a:solidFill>
                  <a:latin typeface="Nunito Sans Regular"/>
                </a:rPr>
                <a:t>2. Dairy producers to identify and classify their cattle breeds and optimize their milk yield and quality.</a:t>
              </a:r>
            </a:p>
            <a:p>
              <a:pPr algn="just">
                <a:lnSpc>
                  <a:spcPts val="3359"/>
                </a:lnSpc>
              </a:pPr>
            </a:p>
            <a:p>
              <a:pPr algn="just">
                <a:lnSpc>
                  <a:spcPts val="3359"/>
                </a:lnSpc>
              </a:pPr>
              <a:r>
                <a:rPr lang="en-US" sz="2400">
                  <a:solidFill>
                    <a:srgbClr val="000000"/>
                  </a:solidFill>
                  <a:latin typeface="Nunito Sans Regular"/>
                </a:rPr>
                <a:t>3. Onservationists and researchers to identify and classify the endangered or rare cattle breeds and preserve their genetic diversity. It can also help them to study the origin and evolution of cattle breeds and their adaptation to different environments.</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1376181" y="3223716"/>
            <a:ext cx="4621958" cy="3839568"/>
            <a:chOff x="0" y="0"/>
            <a:chExt cx="6162611" cy="5119424"/>
          </a:xfrm>
        </p:grpSpPr>
        <p:pic>
          <p:nvPicPr>
            <p:cNvPr name="Picture 3" id="3"/>
            <p:cNvPicPr>
              <a:picLocks noChangeAspect="true"/>
            </p:cNvPicPr>
            <p:nvPr/>
          </p:nvPicPr>
          <p:blipFill>
            <a:blip r:embed="rId2"/>
            <a:srcRect l="19071" t="2711" r="2974" b="0"/>
            <a:stretch>
              <a:fillRect/>
            </a:stretch>
          </p:blipFill>
          <p:spPr>
            <a:xfrm flipH="false" flipV="false">
              <a:off x="0" y="0"/>
              <a:ext cx="6162611" cy="5119424"/>
            </a:xfrm>
            <a:prstGeom prst="rect">
              <a:avLst/>
            </a:prstGeom>
          </p:spPr>
        </p:pic>
      </p:grpSp>
      <p:sp>
        <p:nvSpPr>
          <p:cNvPr name="TextBox 4" id="4"/>
          <p:cNvSpPr txBox="true"/>
          <p:nvPr/>
        </p:nvSpPr>
        <p:spPr>
          <a:xfrm rot="0">
            <a:off x="1870917" y="2226195"/>
            <a:ext cx="5224339" cy="878205"/>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CONCLUSION</a:t>
            </a:r>
          </a:p>
        </p:txBody>
      </p:sp>
      <p:sp>
        <p:nvSpPr>
          <p:cNvPr name="TextBox 5" id="5"/>
          <p:cNvSpPr txBox="true"/>
          <p:nvPr/>
        </p:nvSpPr>
        <p:spPr>
          <a:xfrm rot="0">
            <a:off x="1870917" y="3740265"/>
            <a:ext cx="7980825" cy="4168140"/>
          </a:xfrm>
          <a:prstGeom prst="rect">
            <a:avLst/>
          </a:prstGeom>
        </p:spPr>
        <p:txBody>
          <a:bodyPr anchor="t" rtlCol="false" tIns="0" lIns="0" bIns="0" rIns="0">
            <a:spAutoFit/>
          </a:bodyPr>
          <a:lstStyle/>
          <a:p>
            <a:pPr algn="just">
              <a:lnSpc>
                <a:spcPts val="3359"/>
              </a:lnSpc>
            </a:pPr>
            <a:r>
              <a:rPr lang="en-US" sz="2399">
                <a:solidFill>
                  <a:srgbClr val="504C44"/>
                </a:solidFill>
                <a:latin typeface="Nunito Sans Regular"/>
              </a:rPr>
              <a:t>The main aim of this model is to learn how to use a machine learning classification tool to classify cow breed images,</a:t>
            </a:r>
          </a:p>
          <a:p>
            <a:pPr algn="just">
              <a:lnSpc>
                <a:spcPts val="3359"/>
              </a:lnSpc>
            </a:pPr>
          </a:p>
          <a:p>
            <a:pPr algn="just">
              <a:lnSpc>
                <a:spcPts val="3359"/>
              </a:lnSpc>
            </a:pPr>
            <a:r>
              <a:rPr lang="en-US" sz="2399">
                <a:solidFill>
                  <a:srgbClr val="504C44"/>
                </a:solidFill>
                <a:latin typeface="Nunito Sans Regular"/>
              </a:rPr>
              <a:t>Present  how the computer vision-based approaches are helpful for agriculture and farming sector, using image processing and machine learning techniques.</a:t>
            </a:r>
          </a:p>
          <a:p>
            <a:pPr algn="just">
              <a:lnSpc>
                <a:spcPts val="3359"/>
              </a:lnSpc>
            </a:pPr>
          </a:p>
          <a:p>
            <a:pPr algn="just">
              <a:lnSpc>
                <a:spcPts val="3359"/>
              </a:lnSpc>
            </a:pPr>
            <a:r>
              <a:rPr lang="en-US" sz="2399">
                <a:solidFill>
                  <a:srgbClr val="504C44"/>
                </a:solidFill>
                <a:latin typeface="Nunito Sans Regular"/>
              </a:rPr>
              <a:t>We aimed to improve the accuracy, stability and speed of cow identification.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625" r="0" b="0"/>
          <a:stretch>
            <a:fillRect/>
          </a:stretch>
        </p:blipFill>
        <p:spPr>
          <a:xfrm flipH="false" flipV="false">
            <a:off x="0" y="0"/>
            <a:ext cx="18288000" cy="10287000"/>
          </a:xfrm>
          <a:prstGeom prst="rect">
            <a:avLst/>
          </a:prstGeom>
        </p:spPr>
      </p:pic>
      <p:sp>
        <p:nvSpPr>
          <p:cNvPr name="TextBox 3" id="3"/>
          <p:cNvSpPr txBox="true"/>
          <p:nvPr/>
        </p:nvSpPr>
        <p:spPr>
          <a:xfrm rot="0">
            <a:off x="4433139" y="4126322"/>
            <a:ext cx="9421722" cy="1535436"/>
          </a:xfrm>
          <a:prstGeom prst="rect">
            <a:avLst/>
          </a:prstGeom>
        </p:spPr>
        <p:txBody>
          <a:bodyPr anchor="t" rtlCol="false" tIns="0" lIns="0" bIns="0" rIns="0">
            <a:spAutoFit/>
          </a:bodyPr>
          <a:lstStyle/>
          <a:p>
            <a:pPr algn="ctr">
              <a:lnSpc>
                <a:spcPts val="11759"/>
              </a:lnSpc>
            </a:pPr>
            <a:r>
              <a:rPr lang="en-US" sz="8399">
                <a:solidFill>
                  <a:srgbClr val="FFFFFF"/>
                </a:solidFill>
                <a:latin typeface="The Seasons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00826" y="2014822"/>
            <a:ext cx="6343886" cy="6139802"/>
            <a:chOff x="0" y="0"/>
            <a:chExt cx="8458515" cy="8186403"/>
          </a:xfrm>
        </p:grpSpPr>
        <p:pic>
          <p:nvPicPr>
            <p:cNvPr name="Picture 3" id="3"/>
            <p:cNvPicPr>
              <a:picLocks noChangeAspect="true"/>
            </p:cNvPicPr>
            <p:nvPr/>
          </p:nvPicPr>
          <p:blipFill>
            <a:blip r:embed="rId2"/>
            <a:srcRect l="33450" t="1617" r="0" b="1617"/>
            <a:stretch>
              <a:fillRect/>
            </a:stretch>
          </p:blipFill>
          <p:spPr>
            <a:xfrm flipH="false" flipV="false">
              <a:off x="0" y="0"/>
              <a:ext cx="8458515" cy="8186403"/>
            </a:xfrm>
            <a:prstGeom prst="rect">
              <a:avLst/>
            </a:prstGeom>
          </p:spPr>
        </p:pic>
      </p:grpSp>
      <p:sp>
        <p:nvSpPr>
          <p:cNvPr name="TextBox 4" id="4"/>
          <p:cNvSpPr txBox="true"/>
          <p:nvPr/>
        </p:nvSpPr>
        <p:spPr>
          <a:xfrm rot="0">
            <a:off x="8401264" y="3138759"/>
            <a:ext cx="7829740" cy="5015865"/>
          </a:xfrm>
          <a:prstGeom prst="rect">
            <a:avLst/>
          </a:prstGeom>
        </p:spPr>
        <p:txBody>
          <a:bodyPr anchor="t" rtlCol="false" tIns="0" lIns="0" bIns="0" rIns="0">
            <a:spAutoFit/>
          </a:bodyPr>
          <a:lstStyle/>
          <a:p>
            <a:pPr algn="just">
              <a:lnSpc>
                <a:spcPts val="3359"/>
              </a:lnSpc>
            </a:pPr>
            <a:r>
              <a:rPr lang="en-US" sz="2399">
                <a:solidFill>
                  <a:srgbClr val="504C44"/>
                </a:solidFill>
                <a:latin typeface="Inter"/>
              </a:rPr>
              <a:t>Cows are one of the most common and important domestic animals in the world. They provide humans with various products such as milk, meat, leather, and fertilizer.</a:t>
            </a:r>
          </a:p>
          <a:p>
            <a:pPr algn="just">
              <a:lnSpc>
                <a:spcPts val="3359"/>
              </a:lnSpc>
            </a:pPr>
          </a:p>
          <a:p>
            <a:pPr algn="just">
              <a:lnSpc>
                <a:spcPts val="3359"/>
              </a:lnSpc>
            </a:pPr>
            <a:r>
              <a:rPr lang="en-US" sz="2399">
                <a:solidFill>
                  <a:srgbClr val="504C44"/>
                </a:solidFill>
                <a:latin typeface="Inter"/>
              </a:rPr>
              <a:t>Each breed has its own characteristics, such as size, color, shape, horns, milk production, and adaptability to different environments.</a:t>
            </a:r>
          </a:p>
          <a:p>
            <a:pPr algn="just">
              <a:lnSpc>
                <a:spcPts val="3359"/>
              </a:lnSpc>
            </a:pPr>
          </a:p>
          <a:p>
            <a:pPr algn="just">
              <a:lnSpc>
                <a:spcPts val="3359"/>
              </a:lnSpc>
            </a:pPr>
            <a:r>
              <a:rPr lang="en-US" sz="2399">
                <a:solidFill>
                  <a:srgbClr val="504C44"/>
                </a:solidFill>
                <a:latin typeface="Inter"/>
              </a:rPr>
              <a:t>We propose a machine learning approach to automatically classify cows into different breeds based on their images.</a:t>
            </a:r>
          </a:p>
        </p:txBody>
      </p:sp>
      <p:sp>
        <p:nvSpPr>
          <p:cNvPr name="TextBox 5" id="5"/>
          <p:cNvSpPr txBox="true"/>
          <p:nvPr/>
        </p:nvSpPr>
        <p:spPr>
          <a:xfrm rot="0">
            <a:off x="8401264" y="1862422"/>
            <a:ext cx="6000364" cy="878205"/>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INTRODUCTION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92078" y="2693599"/>
            <a:ext cx="7464012" cy="3839568"/>
            <a:chOff x="0" y="0"/>
            <a:chExt cx="9952016" cy="5119424"/>
          </a:xfrm>
        </p:grpSpPr>
        <p:pic>
          <p:nvPicPr>
            <p:cNvPr name="Picture 3" id="3"/>
            <p:cNvPicPr>
              <a:picLocks noChangeAspect="true"/>
            </p:cNvPicPr>
            <p:nvPr/>
          </p:nvPicPr>
          <p:blipFill>
            <a:blip r:embed="rId2"/>
            <a:srcRect l="0" t="11431" r="0" b="11431"/>
            <a:stretch>
              <a:fillRect/>
            </a:stretch>
          </p:blipFill>
          <p:spPr>
            <a:xfrm flipH="false" flipV="false">
              <a:off x="0" y="0"/>
              <a:ext cx="9952016" cy="5119424"/>
            </a:xfrm>
            <a:prstGeom prst="rect">
              <a:avLst/>
            </a:prstGeom>
          </p:spPr>
        </p:pic>
      </p:grpSp>
      <p:sp>
        <p:nvSpPr>
          <p:cNvPr name="TextBox 4" id="4"/>
          <p:cNvSpPr txBox="true"/>
          <p:nvPr/>
        </p:nvSpPr>
        <p:spPr>
          <a:xfrm rot="0">
            <a:off x="1492078" y="876300"/>
            <a:ext cx="4284143" cy="878205"/>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OBJECTIVE</a:t>
            </a:r>
          </a:p>
        </p:txBody>
      </p:sp>
      <p:sp>
        <p:nvSpPr>
          <p:cNvPr name="TextBox 5" id="5"/>
          <p:cNvSpPr txBox="true"/>
          <p:nvPr/>
        </p:nvSpPr>
        <p:spPr>
          <a:xfrm rot="0">
            <a:off x="9522839" y="2655499"/>
            <a:ext cx="7273083" cy="3329940"/>
          </a:xfrm>
          <a:prstGeom prst="rect">
            <a:avLst/>
          </a:prstGeom>
        </p:spPr>
        <p:txBody>
          <a:bodyPr anchor="t" rtlCol="false" tIns="0" lIns="0" bIns="0" rIns="0">
            <a:spAutoFit/>
          </a:bodyPr>
          <a:lstStyle/>
          <a:p>
            <a:pPr algn="just">
              <a:lnSpc>
                <a:spcPts val="3359"/>
              </a:lnSpc>
            </a:pPr>
            <a:r>
              <a:rPr lang="en-US" sz="2399">
                <a:solidFill>
                  <a:srgbClr val="504C44"/>
                </a:solidFill>
                <a:latin typeface="Nunito Sans Regular"/>
              </a:rPr>
              <a:t>The current system works on manual identification and classification of cow breeds by experts or farmers, using visual cues such as horns, humps, coat color and pattern, body size and shape, etc.</a:t>
            </a:r>
          </a:p>
          <a:p>
            <a:pPr algn="just">
              <a:lnSpc>
                <a:spcPts val="3359"/>
              </a:lnSpc>
            </a:pPr>
          </a:p>
          <a:p>
            <a:pPr algn="just">
              <a:lnSpc>
                <a:spcPts val="3359"/>
              </a:lnSpc>
            </a:pPr>
            <a:r>
              <a:rPr lang="en-US" sz="2399">
                <a:solidFill>
                  <a:srgbClr val="504C44"/>
                </a:solidFill>
                <a:latin typeface="Nunito Sans Regular"/>
              </a:rPr>
              <a:t>However, this system is prone to errors, inconsistencies, and subjectivity, especially when dealing with similar or mixed breeds.</a:t>
            </a:r>
          </a:p>
        </p:txBody>
      </p:sp>
      <p:sp>
        <p:nvSpPr>
          <p:cNvPr name="TextBox 6" id="6"/>
          <p:cNvSpPr txBox="true"/>
          <p:nvPr/>
        </p:nvSpPr>
        <p:spPr>
          <a:xfrm rot="0">
            <a:off x="1492078" y="7434160"/>
            <a:ext cx="15303843" cy="815340"/>
          </a:xfrm>
          <a:prstGeom prst="rect">
            <a:avLst/>
          </a:prstGeom>
        </p:spPr>
        <p:txBody>
          <a:bodyPr anchor="t" rtlCol="false" tIns="0" lIns="0" bIns="0" rIns="0">
            <a:spAutoFit/>
          </a:bodyPr>
          <a:lstStyle/>
          <a:p>
            <a:pPr>
              <a:lnSpc>
                <a:spcPts val="3359"/>
              </a:lnSpc>
            </a:pPr>
            <a:r>
              <a:rPr lang="en-US" sz="2399">
                <a:solidFill>
                  <a:srgbClr val="504C44"/>
                </a:solidFill>
                <a:latin typeface="Nunito Sans Regular"/>
              </a:rPr>
              <a:t>Some studies have proposed computer vision-based approaches for automatic detection of dairy cow breeds, using image processing and machine learning techniques.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462102" y="1774511"/>
            <a:ext cx="9363795" cy="6737978"/>
            <a:chOff x="0" y="0"/>
            <a:chExt cx="12485060" cy="8983970"/>
          </a:xfrm>
        </p:grpSpPr>
        <p:sp>
          <p:nvSpPr>
            <p:cNvPr name="TextBox 3" id="3"/>
            <p:cNvSpPr txBox="true"/>
            <p:nvPr/>
          </p:nvSpPr>
          <p:spPr>
            <a:xfrm rot="0">
              <a:off x="2204412" y="-152400"/>
              <a:ext cx="8076236" cy="1120140"/>
            </a:xfrm>
            <a:prstGeom prst="rect">
              <a:avLst/>
            </a:prstGeom>
          </p:spPr>
          <p:txBody>
            <a:bodyPr anchor="t" rtlCol="false" tIns="0" lIns="0" bIns="0" rIns="0">
              <a:spAutoFit/>
            </a:bodyPr>
            <a:lstStyle/>
            <a:p>
              <a:pPr algn="just">
                <a:lnSpc>
                  <a:spcPts val="6719"/>
                </a:lnSpc>
              </a:pPr>
              <a:r>
                <a:rPr lang="en-US" sz="4800" spc="960">
                  <a:solidFill>
                    <a:srgbClr val="504C44"/>
                  </a:solidFill>
                  <a:latin typeface="The Seasons"/>
                </a:rPr>
                <a:t>METHODOLOGY</a:t>
              </a:r>
            </a:p>
          </p:txBody>
        </p:sp>
        <p:sp>
          <p:nvSpPr>
            <p:cNvPr name="TextBox 4" id="4"/>
            <p:cNvSpPr txBox="true"/>
            <p:nvPr/>
          </p:nvSpPr>
          <p:spPr>
            <a:xfrm rot="0">
              <a:off x="0" y="4450704"/>
              <a:ext cx="12485060" cy="1788372"/>
            </a:xfrm>
            <a:prstGeom prst="rect">
              <a:avLst/>
            </a:prstGeom>
          </p:spPr>
          <p:txBody>
            <a:bodyPr anchor="t" rtlCol="false" tIns="0" lIns="0" bIns="0" rIns="0">
              <a:spAutoFit/>
            </a:bodyPr>
            <a:lstStyle/>
            <a:p>
              <a:pPr algn="just">
                <a:lnSpc>
                  <a:spcPts val="3639"/>
                </a:lnSpc>
              </a:pPr>
              <a:r>
                <a:rPr lang="en-US" sz="2599">
                  <a:solidFill>
                    <a:srgbClr val="504C44"/>
                  </a:solidFill>
                  <a:latin typeface="Nunito Sans Regular"/>
                </a:rPr>
                <a:t>2. Preprocess the images to enhance their quality and reduce noise, such as by resizing, cropping, rotating, filtering and augmenting them.</a:t>
              </a:r>
            </a:p>
          </p:txBody>
        </p:sp>
        <p:sp>
          <p:nvSpPr>
            <p:cNvPr name="TextBox 5" id="5"/>
            <p:cNvSpPr txBox="true"/>
            <p:nvPr/>
          </p:nvSpPr>
          <p:spPr>
            <a:xfrm rot="0">
              <a:off x="0" y="7042351"/>
              <a:ext cx="12485060" cy="569172"/>
            </a:xfrm>
            <a:prstGeom prst="rect">
              <a:avLst/>
            </a:prstGeom>
          </p:spPr>
          <p:txBody>
            <a:bodyPr anchor="t" rtlCol="false" tIns="0" lIns="0" bIns="0" rIns="0">
              <a:spAutoFit/>
            </a:bodyPr>
            <a:lstStyle/>
            <a:p>
              <a:pPr algn="just">
                <a:lnSpc>
                  <a:spcPts val="3639"/>
                </a:lnSpc>
              </a:pPr>
              <a:r>
                <a:rPr lang="en-US" sz="2599">
                  <a:solidFill>
                    <a:srgbClr val="504C44"/>
                  </a:solidFill>
                  <a:latin typeface="Nunito Sans Regular"/>
                </a:rPr>
                <a:t>3. Split dataset into Training, Testing &amp; Validation part.</a:t>
              </a:r>
            </a:p>
          </p:txBody>
        </p:sp>
        <p:sp>
          <p:nvSpPr>
            <p:cNvPr name="TextBox 6" id="6"/>
            <p:cNvSpPr txBox="true"/>
            <p:nvPr/>
          </p:nvSpPr>
          <p:spPr>
            <a:xfrm rot="0">
              <a:off x="0" y="2468216"/>
              <a:ext cx="12485060" cy="1178772"/>
            </a:xfrm>
            <a:prstGeom prst="rect">
              <a:avLst/>
            </a:prstGeom>
          </p:spPr>
          <p:txBody>
            <a:bodyPr anchor="t" rtlCol="false" tIns="0" lIns="0" bIns="0" rIns="0">
              <a:spAutoFit/>
            </a:bodyPr>
            <a:lstStyle/>
            <a:p>
              <a:pPr algn="just">
                <a:lnSpc>
                  <a:spcPts val="3639"/>
                </a:lnSpc>
              </a:pPr>
              <a:r>
                <a:rPr lang="en-US" sz="2599">
                  <a:solidFill>
                    <a:srgbClr val="504C44"/>
                  </a:solidFill>
                  <a:latin typeface="Nunito Sans Regular"/>
                </a:rPr>
                <a:t>1. Collect images of cows belonging to different breeds such as Gir, Sahiwal, Rathi and Red Sindhi from various sources</a:t>
              </a:r>
            </a:p>
          </p:txBody>
        </p:sp>
        <p:sp>
          <p:nvSpPr>
            <p:cNvPr name="TextBox 7" id="7"/>
            <p:cNvSpPr txBox="true"/>
            <p:nvPr/>
          </p:nvSpPr>
          <p:spPr>
            <a:xfrm rot="0">
              <a:off x="0" y="8414798"/>
              <a:ext cx="12485060" cy="569172"/>
            </a:xfrm>
            <a:prstGeom prst="rect">
              <a:avLst/>
            </a:prstGeom>
          </p:spPr>
          <p:txBody>
            <a:bodyPr anchor="t" rtlCol="false" tIns="0" lIns="0" bIns="0" rIns="0">
              <a:spAutoFit/>
            </a:bodyPr>
            <a:lstStyle/>
            <a:p>
              <a:pPr algn="just">
                <a:lnSpc>
                  <a:spcPts val="3639"/>
                </a:lnSpc>
              </a:pPr>
              <a:r>
                <a:rPr lang="en-US" sz="2599">
                  <a:solidFill>
                    <a:srgbClr val="504C44"/>
                  </a:solidFill>
                  <a:latin typeface="Nunito Sans Regular"/>
                </a:rPr>
                <a:t>4. Building the model using the pretrained model Inception-v3.</a:t>
              </a:r>
            </a:p>
          </p:txBody>
        </p:sp>
      </p:grpSp>
      <p:grpSp>
        <p:nvGrpSpPr>
          <p:cNvPr name="Group 8" id="8"/>
          <p:cNvGrpSpPr/>
          <p:nvPr/>
        </p:nvGrpSpPr>
        <p:grpSpPr>
          <a:xfrm rot="0">
            <a:off x="1696416" y="1984276"/>
            <a:ext cx="1508407" cy="5962366"/>
            <a:chOff x="0" y="0"/>
            <a:chExt cx="2011209" cy="7949821"/>
          </a:xfrm>
        </p:grpSpPr>
        <p:pic>
          <p:nvPicPr>
            <p:cNvPr name="Picture 9" id="9"/>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011209" cy="2011209"/>
            </a:xfrm>
            <a:prstGeom prst="rect">
              <a:avLst/>
            </a:prstGeom>
          </p:spPr>
        </p:pic>
        <p:sp>
          <p:nvSpPr>
            <p:cNvPr name="TextBox 10" id="10"/>
            <p:cNvSpPr txBox="true"/>
            <p:nvPr/>
          </p:nvSpPr>
          <p:spPr>
            <a:xfrm rot="0">
              <a:off x="541550" y="690644"/>
              <a:ext cx="928109" cy="553720"/>
            </a:xfrm>
            <a:prstGeom prst="rect">
              <a:avLst/>
            </a:prstGeom>
          </p:spPr>
          <p:txBody>
            <a:bodyPr anchor="t" rtlCol="false" tIns="0" lIns="0" bIns="0" rIns="0">
              <a:spAutoFit/>
            </a:bodyPr>
            <a:lstStyle/>
            <a:p>
              <a:pPr algn="ctr">
                <a:lnSpc>
                  <a:spcPts val="3359"/>
                </a:lnSpc>
              </a:pPr>
              <a:r>
                <a:rPr lang="en-US" sz="2399">
                  <a:solidFill>
                    <a:srgbClr val="BA856C">
                      <a:alpha val="19608"/>
                    </a:srgbClr>
                  </a:solidFill>
                  <a:latin typeface="The Seasons Bold"/>
                </a:rPr>
                <a:t>start</a:t>
              </a:r>
            </a:p>
          </p:txBody>
        </p:sp>
        <p:sp>
          <p:nvSpPr>
            <p:cNvPr name="AutoShape 11" id="11"/>
            <p:cNvSpPr/>
            <p:nvPr/>
          </p:nvSpPr>
          <p:spPr>
            <a:xfrm>
              <a:off x="1031004" y="2868348"/>
              <a:ext cx="25400" cy="5081346"/>
            </a:xfrm>
            <a:prstGeom prst="line">
              <a:avLst/>
            </a:prstGeom>
            <a:ln cap="flat" w="50800">
              <a:solidFill>
                <a:srgbClr val="BA856C">
                  <a:alpha val="19608"/>
                </a:srgbClr>
              </a:solidFill>
              <a:prstDash val="solid"/>
              <a:headEnd type="none" len="sm" w="sm"/>
              <a:tailEnd type="arrow" len="sm" w="med"/>
            </a:ln>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462102" y="2718118"/>
            <a:ext cx="9363795" cy="4850765"/>
            <a:chOff x="0" y="0"/>
            <a:chExt cx="12485060" cy="6467686"/>
          </a:xfrm>
        </p:grpSpPr>
        <p:sp>
          <p:nvSpPr>
            <p:cNvPr name="TextBox 3" id="3"/>
            <p:cNvSpPr txBox="true"/>
            <p:nvPr/>
          </p:nvSpPr>
          <p:spPr>
            <a:xfrm rot="0">
              <a:off x="0" y="1324822"/>
              <a:ext cx="12485060" cy="1178772"/>
            </a:xfrm>
            <a:prstGeom prst="rect">
              <a:avLst/>
            </a:prstGeom>
          </p:spPr>
          <p:txBody>
            <a:bodyPr anchor="t" rtlCol="false" tIns="0" lIns="0" bIns="0" rIns="0">
              <a:spAutoFit/>
            </a:bodyPr>
            <a:lstStyle/>
            <a:p>
              <a:pPr algn="just">
                <a:lnSpc>
                  <a:spcPts val="3640"/>
                </a:lnSpc>
              </a:pPr>
              <a:r>
                <a:rPr lang="en-US" sz="2600">
                  <a:solidFill>
                    <a:srgbClr val="504C44"/>
                  </a:solidFill>
                  <a:latin typeface="Nunito Sans Regular"/>
                </a:rPr>
                <a:t>6. Train a classifier using the selected features and a labeled dataset of cow images with their corresponding breeds.</a:t>
              </a:r>
            </a:p>
          </p:txBody>
        </p:sp>
        <p:sp>
          <p:nvSpPr>
            <p:cNvPr name="TextBox 4" id="4"/>
            <p:cNvSpPr txBox="true"/>
            <p:nvPr/>
          </p:nvSpPr>
          <p:spPr>
            <a:xfrm rot="0">
              <a:off x="0" y="3306868"/>
              <a:ext cx="12485060" cy="1178772"/>
            </a:xfrm>
            <a:prstGeom prst="rect">
              <a:avLst/>
            </a:prstGeom>
          </p:spPr>
          <p:txBody>
            <a:bodyPr anchor="t" rtlCol="false" tIns="0" lIns="0" bIns="0" rIns="0">
              <a:spAutoFit/>
            </a:bodyPr>
            <a:lstStyle/>
            <a:p>
              <a:pPr>
                <a:lnSpc>
                  <a:spcPts val="3640"/>
                </a:lnSpc>
              </a:pPr>
              <a:r>
                <a:rPr lang="en-US" sz="2600">
                  <a:solidFill>
                    <a:srgbClr val="504C44"/>
                  </a:solidFill>
                  <a:latin typeface="Nunito Sans Regular"/>
                </a:rPr>
                <a:t>7. Evaluate the performance of the classifier using metrics such as accuracy, precision and try to improve it.</a:t>
              </a:r>
            </a:p>
          </p:txBody>
        </p:sp>
        <p:sp>
          <p:nvSpPr>
            <p:cNvPr name="TextBox 5" id="5"/>
            <p:cNvSpPr txBox="true"/>
            <p:nvPr/>
          </p:nvSpPr>
          <p:spPr>
            <a:xfrm rot="0">
              <a:off x="0" y="-47625"/>
              <a:ext cx="12485060" cy="569172"/>
            </a:xfrm>
            <a:prstGeom prst="rect">
              <a:avLst/>
            </a:prstGeom>
          </p:spPr>
          <p:txBody>
            <a:bodyPr anchor="t" rtlCol="false" tIns="0" lIns="0" bIns="0" rIns="0">
              <a:spAutoFit/>
            </a:bodyPr>
            <a:lstStyle/>
            <a:p>
              <a:pPr algn="just">
                <a:lnSpc>
                  <a:spcPts val="3640"/>
                </a:lnSpc>
              </a:pPr>
              <a:r>
                <a:rPr lang="en-US" sz="2600">
                  <a:solidFill>
                    <a:srgbClr val="504C44"/>
                  </a:solidFill>
                  <a:latin typeface="Nunito Sans Regular"/>
                </a:rPr>
                <a:t>5. Compile the Model.</a:t>
              </a:r>
            </a:p>
          </p:txBody>
        </p:sp>
        <p:sp>
          <p:nvSpPr>
            <p:cNvPr name="TextBox 6" id="6"/>
            <p:cNvSpPr txBox="true"/>
            <p:nvPr/>
          </p:nvSpPr>
          <p:spPr>
            <a:xfrm rot="0">
              <a:off x="0" y="5288915"/>
              <a:ext cx="12485060" cy="1178772"/>
            </a:xfrm>
            <a:prstGeom prst="rect">
              <a:avLst/>
            </a:prstGeom>
          </p:spPr>
          <p:txBody>
            <a:bodyPr anchor="t" rtlCol="false" tIns="0" lIns="0" bIns="0" rIns="0">
              <a:spAutoFit/>
            </a:bodyPr>
            <a:lstStyle/>
            <a:p>
              <a:pPr>
                <a:lnSpc>
                  <a:spcPts val="3640"/>
                </a:lnSpc>
              </a:pPr>
              <a:r>
                <a:rPr lang="en-US" sz="2600">
                  <a:solidFill>
                    <a:srgbClr val="504C44"/>
                  </a:solidFill>
                  <a:latin typeface="Nunito Sans Regular"/>
                </a:rPr>
                <a:t>8. Integrate the ML model on the website that can allow users to upload their own images of cows.</a:t>
              </a:r>
            </a:p>
          </p:txBody>
        </p:sp>
      </p:grpSp>
      <p:grpSp>
        <p:nvGrpSpPr>
          <p:cNvPr name="Group 7" id="7"/>
          <p:cNvGrpSpPr/>
          <p:nvPr/>
        </p:nvGrpSpPr>
        <p:grpSpPr>
          <a:xfrm rot="0">
            <a:off x="1755149" y="2207160"/>
            <a:ext cx="1508407" cy="5872680"/>
            <a:chOff x="0" y="0"/>
            <a:chExt cx="2011209" cy="7830239"/>
          </a:xfrm>
        </p:grpSpPr>
        <p:pic>
          <p:nvPicPr>
            <p:cNvPr name="Picture 8" id="8"/>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5819031"/>
              <a:ext cx="2011209" cy="2011209"/>
            </a:xfrm>
            <a:prstGeom prst="rect">
              <a:avLst/>
            </a:prstGeom>
          </p:spPr>
        </p:pic>
        <p:sp>
          <p:nvSpPr>
            <p:cNvPr name="TextBox 9" id="9"/>
            <p:cNvSpPr txBox="true"/>
            <p:nvPr/>
          </p:nvSpPr>
          <p:spPr>
            <a:xfrm rot="0">
              <a:off x="660244" y="6509675"/>
              <a:ext cx="690721" cy="553720"/>
            </a:xfrm>
            <a:prstGeom prst="rect">
              <a:avLst/>
            </a:prstGeom>
          </p:spPr>
          <p:txBody>
            <a:bodyPr anchor="t" rtlCol="false" tIns="0" lIns="0" bIns="0" rIns="0">
              <a:spAutoFit/>
            </a:bodyPr>
            <a:lstStyle/>
            <a:p>
              <a:pPr algn="ctr">
                <a:lnSpc>
                  <a:spcPts val="3359"/>
                </a:lnSpc>
              </a:pPr>
              <a:r>
                <a:rPr lang="en-US" sz="2399">
                  <a:solidFill>
                    <a:srgbClr val="BA856C">
                      <a:alpha val="19608"/>
                    </a:srgbClr>
                  </a:solidFill>
                  <a:latin typeface="The Seasons Bold"/>
                </a:rPr>
                <a:t>end</a:t>
              </a:r>
            </a:p>
          </p:txBody>
        </p:sp>
        <p:sp>
          <p:nvSpPr>
            <p:cNvPr name="AutoShape 10" id="10"/>
            <p:cNvSpPr/>
            <p:nvPr/>
          </p:nvSpPr>
          <p:spPr>
            <a:xfrm>
              <a:off x="954805" y="127"/>
              <a:ext cx="25400" cy="5081346"/>
            </a:xfrm>
            <a:prstGeom prst="line">
              <a:avLst/>
            </a:prstGeom>
            <a:ln cap="flat" w="50800">
              <a:solidFill>
                <a:srgbClr val="BA856C">
                  <a:alpha val="19608"/>
                </a:srgbClr>
              </a:solidFill>
              <a:prstDash val="solid"/>
              <a:headEnd type="none" len="sm" w="sm"/>
              <a:tailEnd type="arrow" len="sm" w="med"/>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911877"/>
            <a:ext cx="16230600" cy="4782778"/>
            <a:chOff x="0" y="0"/>
            <a:chExt cx="21640800" cy="6377037"/>
          </a:xfrm>
        </p:grpSpPr>
        <p:pic>
          <p:nvPicPr>
            <p:cNvPr name="Picture 3" id="3"/>
            <p:cNvPicPr>
              <a:picLocks noChangeAspect="true"/>
            </p:cNvPicPr>
            <p:nvPr/>
          </p:nvPicPr>
          <p:blipFill>
            <a:blip r:embed="rId2"/>
            <a:srcRect l="0" t="0" r="0" b="0"/>
            <a:stretch>
              <a:fillRect/>
            </a:stretch>
          </p:blipFill>
          <p:spPr>
            <a:xfrm flipH="false" flipV="false" rot="0">
              <a:off x="11734404" y="1634175"/>
              <a:ext cx="9906396" cy="4742862"/>
            </a:xfrm>
            <a:prstGeom prst="rect">
              <a:avLst/>
            </a:prstGeom>
          </p:spPr>
        </p:pic>
        <p:sp>
          <p:nvSpPr>
            <p:cNvPr name="TextBox 4" id="4"/>
            <p:cNvSpPr txBox="true"/>
            <p:nvPr/>
          </p:nvSpPr>
          <p:spPr>
            <a:xfrm rot="0">
              <a:off x="0" y="-152400"/>
              <a:ext cx="10820400" cy="1120140"/>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TRANSFER LEARNING</a:t>
              </a:r>
            </a:p>
          </p:txBody>
        </p:sp>
        <p:sp>
          <p:nvSpPr>
            <p:cNvPr name="TextBox 5" id="5"/>
            <p:cNvSpPr txBox="true"/>
            <p:nvPr/>
          </p:nvSpPr>
          <p:spPr>
            <a:xfrm rot="0">
              <a:off x="0" y="2508617"/>
              <a:ext cx="10597963" cy="3868420"/>
            </a:xfrm>
            <a:prstGeom prst="rect">
              <a:avLst/>
            </a:prstGeom>
          </p:spPr>
          <p:txBody>
            <a:bodyPr anchor="t" rtlCol="false" tIns="0" lIns="0" bIns="0" rIns="0">
              <a:spAutoFit/>
            </a:bodyPr>
            <a:lstStyle/>
            <a:p>
              <a:pPr algn="just">
                <a:lnSpc>
                  <a:spcPts val="3359"/>
                </a:lnSpc>
              </a:pPr>
              <a:r>
                <a:rPr lang="en-US" sz="2400">
                  <a:solidFill>
                    <a:srgbClr val="504C44"/>
                  </a:solidFill>
                  <a:latin typeface="Nunito Sans Regular"/>
                </a:rPr>
                <a:t>Transfer learning is a machine learning technique that involves reusing a pre?trained model on a new problem.</a:t>
              </a:r>
            </a:p>
            <a:p>
              <a:pPr algn="just">
                <a:lnSpc>
                  <a:spcPts val="3359"/>
                </a:lnSpc>
              </a:pPr>
            </a:p>
            <a:p>
              <a:pPr algn="just">
                <a:lnSpc>
                  <a:spcPts val="3359"/>
                </a:lnSpc>
              </a:pPr>
            </a:p>
            <a:p>
              <a:pPr algn="just">
                <a:lnSpc>
                  <a:spcPts val="3359"/>
                </a:lnSpc>
              </a:pPr>
              <a:r>
                <a:rPr lang="en-US" sz="2400">
                  <a:solidFill>
                    <a:srgbClr val="504C44"/>
                  </a:solidFill>
                  <a:latin typeface="Nunito Sans Regular"/>
                </a:rPr>
                <a:t>It is based on the idea that the knowledge gained from one task can be transferred to another related task, improving the performance and reducing the training time.</a:t>
              </a:r>
            </a:p>
          </p:txBody>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84449" y="2608075"/>
            <a:ext cx="10719103" cy="5070850"/>
            <a:chOff x="0" y="0"/>
            <a:chExt cx="14292137" cy="6761133"/>
          </a:xfrm>
        </p:grpSpPr>
        <p:sp>
          <p:nvSpPr>
            <p:cNvPr name="TextBox 3" id="3"/>
            <p:cNvSpPr txBox="true"/>
            <p:nvPr/>
          </p:nvSpPr>
          <p:spPr>
            <a:xfrm rot="0">
              <a:off x="0" y="-152400"/>
              <a:ext cx="13800187" cy="1120140"/>
            </a:xfrm>
            <a:prstGeom prst="rect">
              <a:avLst/>
            </a:prstGeom>
          </p:spPr>
          <p:txBody>
            <a:bodyPr anchor="t" rtlCol="false" tIns="0" lIns="0" bIns="0" rIns="0">
              <a:spAutoFit/>
            </a:bodyPr>
            <a:lstStyle/>
            <a:p>
              <a:pPr>
                <a:lnSpc>
                  <a:spcPts val="6719"/>
                </a:lnSpc>
              </a:pPr>
              <a:r>
                <a:rPr lang="en-US" sz="4800" spc="960">
                  <a:solidFill>
                    <a:srgbClr val="504C44"/>
                  </a:solidFill>
                  <a:latin typeface="The Seasons"/>
                </a:rPr>
                <a:t>WHY TRANSFER LEARNING?</a:t>
              </a:r>
            </a:p>
          </p:txBody>
        </p:sp>
        <p:sp>
          <p:nvSpPr>
            <p:cNvPr name="TextBox 4" id="4"/>
            <p:cNvSpPr txBox="true"/>
            <p:nvPr/>
          </p:nvSpPr>
          <p:spPr>
            <a:xfrm rot="0">
              <a:off x="0" y="2245783"/>
              <a:ext cx="538228" cy="578697"/>
            </a:xfrm>
            <a:prstGeom prst="rect">
              <a:avLst/>
            </a:prstGeom>
          </p:spPr>
          <p:txBody>
            <a:bodyPr anchor="t" rtlCol="false" tIns="0" lIns="0" bIns="0" rIns="0">
              <a:spAutoFit/>
            </a:bodyPr>
            <a:lstStyle/>
            <a:p>
              <a:pPr>
                <a:lnSpc>
                  <a:spcPts val="3639"/>
                </a:lnSpc>
              </a:pPr>
              <a:r>
                <a:rPr lang="en-US" sz="2599">
                  <a:solidFill>
                    <a:srgbClr val="BA856C">
                      <a:alpha val="49804"/>
                    </a:srgbClr>
                  </a:solidFill>
                  <a:latin typeface="Inter Bold"/>
                </a:rPr>
                <a:t>01</a:t>
              </a:r>
            </a:p>
          </p:txBody>
        </p:sp>
        <p:sp>
          <p:nvSpPr>
            <p:cNvPr name="TextBox 5" id="5"/>
            <p:cNvSpPr txBox="true"/>
            <p:nvPr/>
          </p:nvSpPr>
          <p:spPr>
            <a:xfrm rot="0">
              <a:off x="934394" y="2255308"/>
              <a:ext cx="9603895" cy="569172"/>
            </a:xfrm>
            <a:prstGeom prst="rect">
              <a:avLst/>
            </a:prstGeom>
          </p:spPr>
          <p:txBody>
            <a:bodyPr anchor="t" rtlCol="false" tIns="0" lIns="0" bIns="0" rIns="0">
              <a:spAutoFit/>
            </a:bodyPr>
            <a:lstStyle/>
            <a:p>
              <a:pPr>
                <a:lnSpc>
                  <a:spcPts val="3639"/>
                </a:lnSpc>
              </a:pPr>
              <a:r>
                <a:rPr lang="en-US" sz="2599">
                  <a:solidFill>
                    <a:srgbClr val="504C44"/>
                  </a:solidFill>
                  <a:latin typeface="Nunito Sans Regular"/>
                </a:rPr>
                <a:t>We don’t need a veery large amount of DataSet.</a:t>
              </a:r>
            </a:p>
          </p:txBody>
        </p:sp>
        <p:sp>
          <p:nvSpPr>
            <p:cNvPr name="TextBox 6" id="6"/>
            <p:cNvSpPr txBox="true"/>
            <p:nvPr/>
          </p:nvSpPr>
          <p:spPr>
            <a:xfrm rot="0">
              <a:off x="0" y="3556250"/>
              <a:ext cx="637388" cy="578697"/>
            </a:xfrm>
            <a:prstGeom prst="rect">
              <a:avLst/>
            </a:prstGeom>
          </p:spPr>
          <p:txBody>
            <a:bodyPr anchor="t" rtlCol="false" tIns="0" lIns="0" bIns="0" rIns="0">
              <a:spAutoFit/>
            </a:bodyPr>
            <a:lstStyle/>
            <a:p>
              <a:pPr>
                <a:lnSpc>
                  <a:spcPts val="3639"/>
                </a:lnSpc>
              </a:pPr>
              <a:r>
                <a:rPr lang="en-US" sz="2599">
                  <a:solidFill>
                    <a:srgbClr val="BA856C">
                      <a:alpha val="49804"/>
                    </a:srgbClr>
                  </a:solidFill>
                  <a:latin typeface="Inter Bold"/>
                </a:rPr>
                <a:t>02</a:t>
              </a:r>
            </a:p>
          </p:txBody>
        </p:sp>
        <p:sp>
          <p:nvSpPr>
            <p:cNvPr name="TextBox 7" id="7"/>
            <p:cNvSpPr txBox="true"/>
            <p:nvPr/>
          </p:nvSpPr>
          <p:spPr>
            <a:xfrm rot="0">
              <a:off x="934394" y="3565775"/>
              <a:ext cx="9603895" cy="569172"/>
            </a:xfrm>
            <a:prstGeom prst="rect">
              <a:avLst/>
            </a:prstGeom>
          </p:spPr>
          <p:txBody>
            <a:bodyPr anchor="t" rtlCol="false" tIns="0" lIns="0" bIns="0" rIns="0">
              <a:spAutoFit/>
            </a:bodyPr>
            <a:lstStyle/>
            <a:p>
              <a:pPr>
                <a:lnSpc>
                  <a:spcPts val="3639"/>
                </a:lnSpc>
              </a:pPr>
              <a:r>
                <a:rPr lang="en-US" sz="2599">
                  <a:solidFill>
                    <a:srgbClr val="504C44"/>
                  </a:solidFill>
                  <a:latin typeface="Nunito Sans Regular"/>
                </a:rPr>
                <a:t>Useful task is similar to the previous task.</a:t>
              </a:r>
            </a:p>
          </p:txBody>
        </p:sp>
        <p:sp>
          <p:nvSpPr>
            <p:cNvPr name="TextBox 8" id="8"/>
            <p:cNvSpPr txBox="true"/>
            <p:nvPr/>
          </p:nvSpPr>
          <p:spPr>
            <a:xfrm rot="0">
              <a:off x="0" y="4871970"/>
              <a:ext cx="637388" cy="578697"/>
            </a:xfrm>
            <a:prstGeom prst="rect">
              <a:avLst/>
            </a:prstGeom>
          </p:spPr>
          <p:txBody>
            <a:bodyPr anchor="t" rtlCol="false" tIns="0" lIns="0" bIns="0" rIns="0">
              <a:spAutoFit/>
            </a:bodyPr>
            <a:lstStyle/>
            <a:p>
              <a:pPr>
                <a:lnSpc>
                  <a:spcPts val="3639"/>
                </a:lnSpc>
              </a:pPr>
              <a:r>
                <a:rPr lang="en-US" sz="2599">
                  <a:solidFill>
                    <a:srgbClr val="BA856C">
                      <a:alpha val="49804"/>
                    </a:srgbClr>
                  </a:solidFill>
                  <a:latin typeface="Inter Bold"/>
                </a:rPr>
                <a:t>03</a:t>
              </a:r>
            </a:p>
          </p:txBody>
        </p:sp>
        <p:sp>
          <p:nvSpPr>
            <p:cNvPr name="TextBox 9" id="9"/>
            <p:cNvSpPr txBox="true"/>
            <p:nvPr/>
          </p:nvSpPr>
          <p:spPr>
            <a:xfrm rot="0">
              <a:off x="934394" y="4881495"/>
              <a:ext cx="9046878" cy="569172"/>
            </a:xfrm>
            <a:prstGeom prst="rect">
              <a:avLst/>
            </a:prstGeom>
          </p:spPr>
          <p:txBody>
            <a:bodyPr anchor="t" rtlCol="false" tIns="0" lIns="0" bIns="0" rIns="0">
              <a:spAutoFit/>
            </a:bodyPr>
            <a:lstStyle/>
            <a:p>
              <a:pPr>
                <a:lnSpc>
                  <a:spcPts val="3639"/>
                </a:lnSpc>
              </a:pPr>
              <a:r>
                <a:rPr lang="en-US" sz="2599">
                  <a:solidFill>
                    <a:srgbClr val="504C44"/>
                  </a:solidFill>
                  <a:latin typeface="Nunito Sans Regular"/>
                </a:rPr>
                <a:t>More efficient than new CNN models.</a:t>
              </a:r>
            </a:p>
          </p:txBody>
        </p:sp>
        <p:sp>
          <p:nvSpPr>
            <p:cNvPr name="TextBox 10" id="10"/>
            <p:cNvSpPr txBox="true"/>
            <p:nvPr/>
          </p:nvSpPr>
          <p:spPr>
            <a:xfrm rot="0">
              <a:off x="0" y="6182436"/>
              <a:ext cx="637388" cy="578697"/>
            </a:xfrm>
            <a:prstGeom prst="rect">
              <a:avLst/>
            </a:prstGeom>
          </p:spPr>
          <p:txBody>
            <a:bodyPr anchor="t" rtlCol="false" tIns="0" lIns="0" bIns="0" rIns="0">
              <a:spAutoFit/>
            </a:bodyPr>
            <a:lstStyle/>
            <a:p>
              <a:pPr>
                <a:lnSpc>
                  <a:spcPts val="3639"/>
                </a:lnSpc>
              </a:pPr>
              <a:r>
                <a:rPr lang="en-US" sz="2599">
                  <a:solidFill>
                    <a:srgbClr val="BA856C">
                      <a:alpha val="49804"/>
                    </a:srgbClr>
                  </a:solidFill>
                  <a:latin typeface="Inter Bold"/>
                </a:rPr>
                <a:t>04</a:t>
              </a:r>
            </a:p>
          </p:txBody>
        </p:sp>
        <p:sp>
          <p:nvSpPr>
            <p:cNvPr name="TextBox 11" id="11"/>
            <p:cNvSpPr txBox="true"/>
            <p:nvPr/>
          </p:nvSpPr>
          <p:spPr>
            <a:xfrm rot="0">
              <a:off x="934394" y="6191961"/>
              <a:ext cx="13357743" cy="569172"/>
            </a:xfrm>
            <a:prstGeom prst="rect">
              <a:avLst/>
            </a:prstGeom>
          </p:spPr>
          <p:txBody>
            <a:bodyPr anchor="t" rtlCol="false" tIns="0" lIns="0" bIns="0" rIns="0">
              <a:spAutoFit/>
            </a:bodyPr>
            <a:lstStyle/>
            <a:p>
              <a:pPr>
                <a:lnSpc>
                  <a:spcPts val="3639"/>
                </a:lnSpc>
              </a:pPr>
              <a:r>
                <a:rPr lang="en-US" sz="2599">
                  <a:solidFill>
                    <a:srgbClr val="504C44"/>
                  </a:solidFill>
                  <a:latin typeface="Nunito Sans Regular"/>
                </a:rPr>
                <a:t>Takes lesser time to get trained and lesser computational power.</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3198374" cy="8229600"/>
            <a:chOff x="0" y="0"/>
            <a:chExt cx="17597832" cy="10972800"/>
          </a:xfrm>
        </p:grpSpPr>
        <p:pic>
          <p:nvPicPr>
            <p:cNvPr name="Picture 3" id="3"/>
            <p:cNvPicPr>
              <a:picLocks noChangeAspect="true"/>
            </p:cNvPicPr>
            <p:nvPr/>
          </p:nvPicPr>
          <p:blipFill>
            <a:blip r:embed="rId2"/>
            <a:srcRect l="0" t="0" r="0" b="0"/>
            <a:stretch>
              <a:fillRect/>
            </a:stretch>
          </p:blipFill>
          <p:spPr>
            <a:xfrm flipH="false" flipV="false" rot="0">
              <a:off x="10745928" y="0"/>
              <a:ext cx="6851904" cy="10972800"/>
            </a:xfrm>
            <a:prstGeom prst="rect">
              <a:avLst/>
            </a:prstGeom>
          </p:spPr>
        </p:pic>
        <p:sp>
          <p:nvSpPr>
            <p:cNvPr name="TextBox 4" id="4"/>
            <p:cNvSpPr txBox="true"/>
            <p:nvPr/>
          </p:nvSpPr>
          <p:spPr>
            <a:xfrm rot="0">
              <a:off x="0" y="3265721"/>
              <a:ext cx="9086850" cy="1120142"/>
            </a:xfrm>
            <a:prstGeom prst="rect">
              <a:avLst/>
            </a:prstGeom>
          </p:spPr>
          <p:txBody>
            <a:bodyPr anchor="t" rtlCol="false" tIns="0" lIns="0" bIns="0" rIns="0">
              <a:spAutoFit/>
            </a:bodyPr>
            <a:lstStyle/>
            <a:p>
              <a:pPr algn="ctr">
                <a:lnSpc>
                  <a:spcPts val="6719"/>
                </a:lnSpc>
              </a:pPr>
              <a:r>
                <a:rPr lang="en-US" sz="4799">
                  <a:solidFill>
                    <a:srgbClr val="000000"/>
                  </a:solidFill>
                  <a:latin typeface="The Seasons"/>
                </a:rPr>
                <a:t>Layers of Training Model</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DAFiERMMmHs</dc:identifier>
  <dcterms:modified xsi:type="dcterms:W3CDTF">2011-08-01T06:04:30Z</dcterms:modified>
  <cp:revision>1</cp:revision>
  <dc:title>Cow Breed</dc:title>
</cp:coreProperties>
</file>